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3" r:id="rId1"/>
  </p:sldMasterIdLst>
  <p:notesMasterIdLst>
    <p:notesMasterId r:id="rId62"/>
  </p:notesMasterIdLst>
  <p:handoutMasterIdLst>
    <p:handoutMasterId r:id="rId63"/>
  </p:handoutMasterIdLst>
  <p:sldIdLst>
    <p:sldId id="321" r:id="rId2"/>
    <p:sldId id="257" r:id="rId3"/>
    <p:sldId id="259" r:id="rId4"/>
    <p:sldId id="258" r:id="rId5"/>
    <p:sldId id="273" r:id="rId6"/>
    <p:sldId id="278" r:id="rId7"/>
    <p:sldId id="279" r:id="rId8"/>
    <p:sldId id="280" r:id="rId9"/>
    <p:sldId id="322" r:id="rId10"/>
    <p:sldId id="260" r:id="rId11"/>
    <p:sldId id="261" r:id="rId12"/>
    <p:sldId id="287" r:id="rId13"/>
    <p:sldId id="288" r:id="rId14"/>
    <p:sldId id="262" r:id="rId15"/>
    <p:sldId id="281" r:id="rId16"/>
    <p:sldId id="263" r:id="rId17"/>
    <p:sldId id="264" r:id="rId18"/>
    <p:sldId id="286" r:id="rId19"/>
    <p:sldId id="283" r:id="rId20"/>
    <p:sldId id="284" r:id="rId21"/>
    <p:sldId id="285" r:id="rId22"/>
    <p:sldId id="265" r:id="rId23"/>
    <p:sldId id="274" r:id="rId24"/>
    <p:sldId id="266" r:id="rId25"/>
    <p:sldId id="277" r:id="rId26"/>
    <p:sldId id="289" r:id="rId27"/>
    <p:sldId id="267" r:id="rId28"/>
    <p:sldId id="268" r:id="rId29"/>
    <p:sldId id="275" r:id="rId30"/>
    <p:sldId id="276" r:id="rId31"/>
    <p:sldId id="272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0" r:id="rId60"/>
    <p:sldId id="282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8" autoAdjust="0"/>
  </p:normalViewPr>
  <p:slideViewPr>
    <p:cSldViewPr snapToGrid="0" snapToObjects="1">
      <p:cViewPr>
        <p:scale>
          <a:sx n="103" d="100"/>
          <a:sy n="103" d="100"/>
        </p:scale>
        <p:origin x="-32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35339506172839"/>
          <c:y val="0.028060326608944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04470448138427"/>
          <c:y val="0.125951095932512"/>
          <c:w val="0.7553947944007"/>
          <c:h val="0.80389808754512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content</c:v>
                </c:pt>
              </c:strCache>
            </c:strRef>
          </c:tx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Sections of Acts</c:v>
                </c:pt>
                <c:pt idx="1">
                  <c:v>Journal articles</c:v>
                </c:pt>
                <c:pt idx="2">
                  <c:v>Court decisions</c:v>
                </c:pt>
                <c:pt idx="3">
                  <c:v>Treaties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1.59324E6</c:v>
                </c:pt>
                <c:pt idx="1">
                  <c:v>57699.0</c:v>
                </c:pt>
                <c:pt idx="2">
                  <c:v>596269.0</c:v>
                </c:pt>
                <c:pt idx="3">
                  <c:v>10204.0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697992612035"/>
          <c:y val="0.123905343459502"/>
          <c:w val="0.225917477850455"/>
          <c:h val="0.3115835520559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60987046758044"/>
          <c:y val="0.039284457252522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79234713716341"/>
          <c:y val="0.196101912454874"/>
          <c:w val="0.693214007971226"/>
          <c:h val="0.7815454965053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Content types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Sections or Acts</c:v>
                </c:pt>
                <c:pt idx="1">
                  <c:v>Journal articles</c:v>
                </c:pt>
                <c:pt idx="2">
                  <c:v>Court decisions</c:v>
                </c:pt>
                <c:pt idx="3">
                  <c:v>Treaties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1.07736872E8</c:v>
                </c:pt>
                <c:pt idx="1">
                  <c:v>1.1608915E7</c:v>
                </c:pt>
                <c:pt idx="2">
                  <c:v>2.4907066E7</c:v>
                </c:pt>
                <c:pt idx="3">
                  <c:v>220530.0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4246135899679"/>
          <c:y val="0.149159637407553"/>
          <c:w val="0.22818822803407"/>
          <c:h val="0.3115835520559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682938200929936"/>
          <c:y val="0.041666666666666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A$ by sector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Education ($92K)</c:v>
                </c:pt>
                <c:pt idx="1">
                  <c:v>Lawyers($345K)</c:v>
                </c:pt>
                <c:pt idx="2">
                  <c:v>Bar Assoc.s($33K)</c:v>
                </c:pt>
                <c:pt idx="3">
                  <c:v>Business ($110K)</c:v>
                </c:pt>
                <c:pt idx="4">
                  <c:v>Govt. Agencies ($144K)</c:v>
                </c:pt>
                <c:pt idx="5">
                  <c:v>Courts/Regulators ($250K)</c:v>
                </c:pt>
                <c:pt idx="6">
                  <c:v>Community ($10K)</c:v>
                </c:pt>
                <c:pt idx="7">
                  <c:v>Interest ($95K)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92000.0</c:v>
                </c:pt>
                <c:pt idx="1">
                  <c:v>345000.0</c:v>
                </c:pt>
                <c:pt idx="2">
                  <c:v>33000.0</c:v>
                </c:pt>
                <c:pt idx="3">
                  <c:v>111000.0</c:v>
                </c:pt>
                <c:pt idx="4">
                  <c:v>144000.0</c:v>
                </c:pt>
                <c:pt idx="5">
                  <c:v>250000.0</c:v>
                </c:pt>
                <c:pt idx="6" formatCode="#,##0">
                  <c:v>10000.0</c:v>
                </c:pt>
                <c:pt idx="7" formatCode="#,##0">
                  <c:v>95000.0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07944227337"/>
          <c:y val="0.019444444444444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Grants 2012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ARC LIEF</c:v>
                </c:pt>
                <c:pt idx="1">
                  <c:v>LIEF partners</c:v>
                </c:pt>
                <c:pt idx="2">
                  <c:v>MREII</c:v>
                </c:pt>
                <c:pt idx="3">
                  <c:v>ANDS</c:v>
                </c:pt>
                <c:pt idx="4">
                  <c:v>DFAT</c:v>
                </c:pt>
                <c:pt idx="5">
                  <c:v>CFS</c:v>
                </c:pt>
                <c:pt idx="6">
                  <c:v>SamLII</c:v>
                </c:pt>
                <c:pt idx="7">
                  <c:v>SAFLII</c:v>
                </c:pt>
                <c:pt idx="8">
                  <c:v>ComSec</c:v>
                </c:pt>
                <c:pt idx="9">
                  <c:v>NZMFAT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351000.0</c:v>
                </c:pt>
                <c:pt idx="1">
                  <c:v>400000.0</c:v>
                </c:pt>
                <c:pt idx="2">
                  <c:v>100000.0</c:v>
                </c:pt>
                <c:pt idx="3">
                  <c:v>75000.0</c:v>
                </c:pt>
                <c:pt idx="4">
                  <c:v>40000.0</c:v>
                </c:pt>
                <c:pt idx="5">
                  <c:v>30000.0</c:v>
                </c:pt>
                <c:pt idx="6">
                  <c:v>20000.0</c:v>
                </c:pt>
                <c:pt idx="7">
                  <c:v>20000.0</c:v>
                </c:pt>
                <c:pt idx="8">
                  <c:v>8000.0</c:v>
                </c:pt>
                <c:pt idx="9">
                  <c:v>7500.0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A682-AA83-6F4C-ADCC-4CF88E50DA14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554D-410A-6048-B310-B8C83D11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3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60BD-7FAF-F048-94DA-FD58D4339FBE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9132-6FE6-2F49-97B6-7B991246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1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AU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30/11/12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4145FA-6A6D-3441-BAC1-99A1FA97780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file://localhost/LIIs%20-%20ALL%20Others/WorldLII%20Papers:PPTs/JURISIN%20paper/commercial_users.tif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LIIs%20-%20ALL%20Others/WorldLII%20Papers:PPTs/JURISIN%20paper/LIIs_in_HK.tiff" TargetMode="External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au/cases/qld/QCA/2011/288.html%23fn14" TargetMode="Externa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au/legis/cth/consol_act/pa1988108/s13.html" TargetMode="Externa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cgi-bin/sinosrch.cgi?method=boolean;rank=on;query=cth%20consol_act%20pa1988108%20s13;view=date;offset=0" TargetMode="Externa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lawcite/data/cases/1986/1986_HCA_4.xml" TargetMode="Externa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lawcite/" TargetMode="External"/><Relationship Id="rId3" Type="http://schemas.openxmlformats.org/officeDocument/2006/relationships/hyperlink" Target="http://www.austlii.edu.au/LawCite/markup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cgi-bin/LawCite?cit=%5B1932%5D+UKHL+100" TargetMode="External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file://localhost/LIIs%20-%20ALL%20Others/WorldLII%20Papers:PPTs/JURISIN%20paper/AustLII_advt.tif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ianlii.org/cgi-bin/sinosrch.cgi?query=bankrupt*+or+insolven*+or+%E0%B8%81%E0%B8%B2%E0%B8%A3%E0%B8%A5%E0%B9%89%E0%B8%A1%E0%B8%A5%E0%B8%B0%E0%B8%A5%E0%B8%B2%E0%B8%A2+or+kepailitan+or+pailit+or+%E7%A0%B4%E7%94%A2+or+%E7%A0%B4%E4%BA%A7+or+Ph%C3%A1+s%E1%BA%A3n&amp;results=50&amp;submit=Search&amp;rank=on&amp;callback=on&amp;method=auto&amp;meta=/asianlii&amp;lii=AsianLII" TargetMode="External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sea.austlii.edu.au/cgi-pit/versions.cgi?frag=/home/www/pit/xml/nsw/act/438ea974b78a061c.xml&amp;date=20121017" TargetMode="External"/><Relationship Id="rId3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sea.austlii.edu.au/cgi-pit/compare.py?frag=/home/www/pit/xml/nsw/act/438ea974b78a061c.xml&amp;date0=2005-01-17&amp;date1=2012-03-19" TargetMode="Externa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sea.austlii.edu.au/cgi-pit/versions.cgi?frag=/home/www/pit/xml/cth/act/183o9q8154r00.xml&amp;date=20121029" TargetMode="External"/><Relationship Id="rId3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sea.austlii.edu.au/cgi-pit/compare.py?frag=/home/www/pit/xml/cth/act/183o9q8154r00.xml&amp;date0=2007-10-05&amp;date1=2011-07-25" TargetMode="External"/><Relationship Id="rId3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stlii.edu.au/au/special/indigenous/" TargetMode="External"/><Relationship Id="rId3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2428025"/>
          </a:xfrm>
        </p:spPr>
        <p:txBody>
          <a:bodyPr>
            <a:normAutofit/>
          </a:bodyPr>
          <a:lstStyle/>
          <a:p>
            <a:r>
              <a:rPr lang="en-US" dirty="0" smtClean="0"/>
              <a:t>Graham Greenleaf &amp; Philip Chung</a:t>
            </a:r>
          </a:p>
          <a:p>
            <a:endParaRPr lang="en-US" dirty="0"/>
          </a:p>
          <a:p>
            <a:r>
              <a:rPr lang="en-US" dirty="0" smtClean="0"/>
              <a:t>UNSW Faculty of Law &amp; </a:t>
            </a:r>
            <a:br>
              <a:rPr lang="en-US" dirty="0" smtClean="0"/>
            </a:br>
            <a:r>
              <a:rPr lang="en-US" dirty="0" smtClean="0"/>
              <a:t>Co-Directors, AustLII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1"/>
                </a:solidFill>
              </a:rPr>
              <a:t>Jurisin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Workshop, Miyazaki, Japan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November 2012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Policies and technologies in development of free access to legal information</a:t>
            </a:r>
            <a:br>
              <a:rPr lang="en-US" sz="3200" dirty="0"/>
            </a:br>
            <a:r>
              <a:rPr lang="en-US" sz="3200" i="1" dirty="0" err="1"/>
              <a:t>AustLII’s</a:t>
            </a:r>
            <a:r>
              <a:rPr lang="en-US" sz="3200" i="1" dirty="0"/>
              <a:t> experience, 1992-2012</a:t>
            </a:r>
          </a:p>
        </p:txBody>
      </p:sp>
    </p:spTree>
    <p:extLst>
      <p:ext uri="{BB962C8B-B14F-4D97-AF65-F5344CB8AC3E}">
        <p14:creationId xmlns:p14="http://schemas.microsoft.com/office/powerpoint/2010/main" val="398595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[A]    10 Key </a:t>
            </a:r>
            <a:r>
              <a:rPr lang="en-NZ" dirty="0"/>
              <a:t>policy elements </a:t>
            </a:r>
            <a:r>
              <a:rPr lang="en-NZ" dirty="0" smtClean="0"/>
              <a:t>in </a:t>
            </a:r>
            <a:r>
              <a:rPr lang="en-NZ" dirty="0"/>
              <a:t>the development of AustLII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i="1" dirty="0"/>
              <a:t>Insistence on the right to </a:t>
            </a:r>
            <a:r>
              <a:rPr lang="en-NZ" i="1" dirty="0" smtClean="0"/>
              <a:t>republish (above all else)</a:t>
            </a:r>
          </a:p>
          <a:p>
            <a:pPr marL="514350" indent="-514350">
              <a:buFont typeface="+mj-lt"/>
              <a:buAutoNum type="arabicPeriod"/>
            </a:pPr>
            <a:r>
              <a:rPr lang="en-NZ" i="1" dirty="0" smtClean="0"/>
              <a:t>Differentiation of ‘value </a:t>
            </a:r>
            <a:r>
              <a:rPr lang="en-NZ" i="1" dirty="0"/>
              <a:t>adding’ was rejected </a:t>
            </a:r>
            <a:r>
              <a:rPr lang="en-N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NZ" i="1" dirty="0" smtClean="0"/>
              <a:t>Automation for 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Collaborations with data sources</a:t>
            </a:r>
            <a:r>
              <a:rPr lang="en-NZ" dirty="0"/>
              <a:t> </a:t>
            </a:r>
            <a:endParaRPr lang="en-NZ" dirty="0" smtClean="0"/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An expansive view of </a:t>
            </a:r>
            <a:r>
              <a:rPr lang="en-NZ" i="1" dirty="0" smtClean="0"/>
              <a:t>content</a:t>
            </a:r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Serve all audiences</a:t>
            </a:r>
            <a:r>
              <a:rPr lang="en-NZ" dirty="0"/>
              <a:t> </a:t>
            </a:r>
            <a:endParaRPr lang="en-NZ" dirty="0" smtClean="0"/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Independence</a:t>
            </a:r>
            <a:r>
              <a:rPr lang="en-AU" dirty="0"/>
              <a:t> </a:t>
            </a:r>
            <a:r>
              <a:rPr lang="en-N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NZ" i="1" dirty="0"/>
              <a:t>The platform comes first</a:t>
            </a:r>
            <a:r>
              <a:rPr lang="en-NZ" dirty="0"/>
              <a:t> </a:t>
            </a:r>
            <a:endParaRPr lang="en-NZ" dirty="0" smtClean="0"/>
          </a:p>
          <a:p>
            <a:pPr marL="514350" indent="-514350">
              <a:buFont typeface="+mj-lt"/>
              <a:buAutoNum type="arabicPeriod"/>
            </a:pPr>
            <a:r>
              <a:rPr lang="en-NZ" i="1" dirty="0" smtClean="0"/>
              <a:t>Help, </a:t>
            </a:r>
            <a:r>
              <a:rPr lang="en-NZ" i="1" dirty="0"/>
              <a:t>and collaborate </a:t>
            </a:r>
            <a:r>
              <a:rPr lang="en-NZ" i="1" dirty="0" smtClean="0"/>
              <a:t>with, </a:t>
            </a:r>
            <a:r>
              <a:rPr lang="en-NZ" i="1" dirty="0"/>
              <a:t>other LIIs</a:t>
            </a:r>
            <a:r>
              <a:rPr lang="en-NZ" dirty="0"/>
              <a:t> </a:t>
            </a:r>
            <a:endParaRPr lang="en-NZ" dirty="0" smtClean="0"/>
          </a:p>
          <a:p>
            <a:pPr marL="514350" indent="-514350">
              <a:buFont typeface="+mj-lt"/>
              <a:buAutoNum type="arabicPeriod"/>
            </a:pPr>
            <a:r>
              <a:rPr lang="en-NZ" i="1" dirty="0" smtClean="0"/>
              <a:t> A publisher, not a repository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67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 smtClean="0"/>
              <a:t>1	Insistence </a:t>
            </a:r>
            <a:r>
              <a:rPr lang="en-NZ" i="1" dirty="0"/>
              <a:t>on the right to </a:t>
            </a:r>
            <a:r>
              <a:rPr lang="en-NZ" i="1" dirty="0" smtClean="0"/>
              <a:t>republish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4145FA-6A6D-3441-BAC1-99A1FA977804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C</a:t>
            </a:r>
            <a:r>
              <a:rPr lang="en-NZ" dirty="0" smtClean="0"/>
              <a:t>ore </a:t>
            </a:r>
            <a:r>
              <a:rPr lang="en-NZ" dirty="0"/>
              <a:t>policy of free </a:t>
            </a:r>
            <a:r>
              <a:rPr lang="en-NZ" dirty="0" smtClean="0"/>
              <a:t>access : the </a:t>
            </a:r>
            <a:r>
              <a:rPr lang="en-NZ" dirty="0" smtClean="0">
                <a:solidFill>
                  <a:srgbClr val="FF0000"/>
                </a:solidFill>
              </a:rPr>
              <a:t>right</a:t>
            </a:r>
            <a:r>
              <a:rPr lang="en-NZ" dirty="0" smtClean="0"/>
              <a:t> </a:t>
            </a:r>
            <a:r>
              <a:rPr lang="en-NZ" dirty="0"/>
              <a:t>to </a:t>
            </a:r>
            <a:r>
              <a:rPr lang="en-NZ" dirty="0">
                <a:solidFill>
                  <a:srgbClr val="FF0000"/>
                </a:solidFill>
              </a:rPr>
              <a:t>republish</a:t>
            </a:r>
            <a:r>
              <a:rPr lang="en-NZ" dirty="0"/>
              <a:t> any ‘public legal information</a:t>
            </a:r>
            <a:r>
              <a:rPr lang="en-NZ" dirty="0" smtClean="0"/>
              <a:t>’</a:t>
            </a:r>
          </a:p>
          <a:p>
            <a:pPr lvl="1"/>
            <a:r>
              <a:rPr lang="en-NZ" dirty="0"/>
              <a:t>S</a:t>
            </a:r>
            <a:r>
              <a:rPr lang="en-NZ" dirty="0" smtClean="0"/>
              <a:t>tressed </a:t>
            </a:r>
            <a:r>
              <a:rPr lang="en-NZ" dirty="0"/>
              <a:t>by AustLII from 1995 </a:t>
            </a:r>
            <a:r>
              <a:rPr lang="en-NZ" dirty="0" smtClean="0"/>
              <a:t>onward (over)</a:t>
            </a:r>
          </a:p>
          <a:p>
            <a:pPr lvl="0"/>
            <a:r>
              <a:rPr lang="en-NZ" dirty="0" smtClean="0"/>
              <a:t>In Australia, this was our political demand</a:t>
            </a:r>
          </a:p>
          <a:p>
            <a:pPr lvl="1"/>
            <a:r>
              <a:rPr lang="en-NZ" dirty="0" smtClean="0"/>
              <a:t>Argued with</a:t>
            </a:r>
            <a:r>
              <a:rPr lang="en-NZ" dirty="0" smtClean="0"/>
              <a:t> </a:t>
            </a:r>
            <a:r>
              <a:rPr lang="en-NZ" dirty="0" smtClean="0"/>
              <a:t>governments for 5 years to free the law</a:t>
            </a:r>
          </a:p>
          <a:p>
            <a:pPr lvl="1"/>
            <a:r>
              <a:rPr lang="en-NZ" dirty="0" smtClean="0"/>
              <a:t>‘Right to republish’ was by 2000 accepted by all official legal sources</a:t>
            </a:r>
          </a:p>
        </p:txBody>
      </p:sp>
    </p:spTree>
    <p:extLst>
      <p:ext uri="{BB962C8B-B14F-4D97-AF65-F5344CB8AC3E}">
        <p14:creationId xmlns:p14="http://schemas.microsoft.com/office/powerpoint/2010/main" val="136457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AustLII</a:t>
            </a:r>
            <a:r>
              <a:rPr lang="en-AU" sz="3200" dirty="0" smtClean="0"/>
              <a:t>’</a:t>
            </a:r>
            <a:r>
              <a:rPr lang="en-US" sz="3200" dirty="0" smtClean="0"/>
              <a:t>s ‘obligations </a:t>
            </a:r>
            <a:r>
              <a:rPr lang="en-US" sz="3200" dirty="0"/>
              <a:t>of official </a:t>
            </a:r>
            <a:r>
              <a:rPr lang="en-US" sz="3200" dirty="0" smtClean="0"/>
              <a:t>sources</a:t>
            </a:r>
            <a:r>
              <a:rPr lang="en-US" sz="3200" dirty="0" smtClean="0"/>
              <a:t>’ (1995)</a:t>
            </a:r>
            <a:endParaRPr lang="en-US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AU" sz="2400" dirty="0" err="1"/>
              <a:t>AustLII</a:t>
            </a:r>
            <a:r>
              <a:rPr lang="en-AU" sz="2400" dirty="0"/>
              <a:t> (1995) advocated 6 obligations of official legal data sources, as necessary for ‘full free access’: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dirty="0"/>
              <a:t>Provision in a </a:t>
            </a:r>
            <a:r>
              <a:rPr lang="en-AU" sz="2000" b="1" dirty="0"/>
              <a:t>completed</a:t>
            </a:r>
            <a:r>
              <a:rPr lang="en-AU" sz="2000" dirty="0"/>
              <a:t> form, </a:t>
            </a:r>
            <a:r>
              <a:rPr lang="en-US" sz="2000" dirty="0"/>
              <a:t>including additional information best provided at source (</a:t>
            </a:r>
            <a:r>
              <a:rPr lang="en-US" sz="2000" dirty="0" err="1"/>
              <a:t>eg</a:t>
            </a:r>
            <a:r>
              <a:rPr lang="en-US" sz="2000" dirty="0"/>
              <a:t> consolidation)</a:t>
            </a:r>
            <a:endParaRPr lang="en-AU" sz="2000" dirty="0"/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dirty="0"/>
              <a:t>Provision in an </a:t>
            </a:r>
            <a:r>
              <a:rPr lang="en-AU" sz="2000" b="1" dirty="0"/>
              <a:t>authoritative</a:t>
            </a:r>
            <a:r>
              <a:rPr lang="en-AU" sz="2000" dirty="0"/>
              <a:t> form, including citations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dirty="0"/>
              <a:t>Provision in the form best </a:t>
            </a:r>
            <a:r>
              <a:rPr lang="en-AU" sz="2000" b="1" dirty="0"/>
              <a:t>facilitating dissemination</a:t>
            </a:r>
            <a:endParaRPr lang="en-AU" sz="2000" dirty="0"/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dirty="0"/>
              <a:t>Provision to any 3rd-P </a:t>
            </a:r>
            <a:r>
              <a:rPr lang="en-AU" sz="2000" dirty="0" err="1"/>
              <a:t>republisher</a:t>
            </a:r>
            <a:r>
              <a:rPr lang="en-AU" sz="2000" dirty="0"/>
              <a:t> on a </a:t>
            </a:r>
            <a:r>
              <a:rPr lang="en-AU" sz="2000" b="1" dirty="0"/>
              <a:t>marginal-cost</a:t>
            </a:r>
            <a:r>
              <a:rPr lang="en-AU" sz="2000" dirty="0"/>
              <a:t>-basis</a:t>
            </a:r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dirty="0"/>
              <a:t>Provision with </a:t>
            </a:r>
            <a:r>
              <a:rPr lang="en-AU" sz="2000" b="1" dirty="0"/>
              <a:t>no re-use restrictions</a:t>
            </a:r>
            <a:r>
              <a:rPr lang="en-AU" sz="2000" dirty="0"/>
              <a:t> or licence fees</a:t>
            </a:r>
            <a:endParaRPr lang="en-US" sz="2000" dirty="0"/>
          </a:p>
          <a:p>
            <a:pPr marL="914400" lvl="1" indent="-457200">
              <a:buFont typeface="Times" charset="0"/>
              <a:buAutoNum type="arabicPeriod"/>
            </a:pPr>
            <a:r>
              <a:rPr lang="en-AU" sz="2000" b="1" dirty="0"/>
              <a:t>Preservation</a:t>
            </a:r>
            <a:r>
              <a:rPr lang="en-AU" sz="2000" dirty="0"/>
              <a:t> of a copy  by the public authority</a:t>
            </a:r>
            <a:endParaRPr lang="en-US" sz="2000" dirty="0"/>
          </a:p>
          <a:p>
            <a:pPr marL="533400" indent="-533400">
              <a:lnSpc>
                <a:spcPct val="90000"/>
              </a:lnSpc>
            </a:pPr>
            <a:r>
              <a:rPr lang="en-US" sz="2400" b="1" dirty="0"/>
              <a:t>Main point: </a:t>
            </a:r>
            <a:r>
              <a:rPr lang="en-US" sz="2400" dirty="0"/>
              <a:t>Source self-publication is only useful (more choice), </a:t>
            </a:r>
            <a:r>
              <a:rPr lang="en-US" sz="2400" i="1" dirty="0"/>
              <a:t>not</a:t>
            </a:r>
            <a:r>
              <a:rPr lang="en-US" sz="2800" dirty="0"/>
              <a:t> </a:t>
            </a:r>
            <a:r>
              <a:rPr lang="en-US" sz="2400" dirty="0"/>
              <a:t>essential. </a:t>
            </a:r>
            <a:r>
              <a:rPr lang="en-US" sz="2400" b="1" dirty="0"/>
              <a:t>Right of republication</a:t>
            </a:r>
            <a:r>
              <a:rPr lang="en-US" sz="2400" dirty="0"/>
              <a:t> </a:t>
            </a:r>
            <a:r>
              <a:rPr lang="en-US" sz="2400" i="1" dirty="0"/>
              <a:t>is</a:t>
            </a:r>
            <a:r>
              <a:rPr lang="en-US" sz="2400" dirty="0"/>
              <a:t> essential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‘Free access’ to law is closer to ‘free speech’ than ‘free beer’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5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421"/>
          </a:xfrm>
        </p:spPr>
        <p:txBody>
          <a:bodyPr>
            <a:normAutofit/>
          </a:bodyPr>
          <a:lstStyle/>
          <a:p>
            <a:r>
              <a:rPr lang="en-US" dirty="0" smtClean="0"/>
              <a:t>The right to republish, internationally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4145FA-6A6D-3441-BAC1-99A1FA977804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 descr="SC_Japan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81" r="-48981"/>
          <a:stretch>
            <a:fillRect/>
          </a:stretch>
        </p:blipFill>
        <p:spPr>
          <a:xfrm>
            <a:off x="2505067" y="1594402"/>
            <a:ext cx="8503920" cy="4572000"/>
          </a:xfrm>
        </p:spPr>
      </p:pic>
      <p:sp>
        <p:nvSpPr>
          <p:cNvPr id="9" name="TextBox 8"/>
          <p:cNvSpPr txBox="1"/>
          <p:nvPr/>
        </p:nvSpPr>
        <p:spPr>
          <a:xfrm>
            <a:off x="457200" y="1382982"/>
            <a:ext cx="353153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NZ" dirty="0"/>
              <a:t>Overseas, we </a:t>
            </a:r>
            <a:r>
              <a:rPr lang="en-NZ" b="1" dirty="0"/>
              <a:t>observe and utilise </a:t>
            </a:r>
            <a:r>
              <a:rPr lang="en-NZ" dirty="0"/>
              <a:t>local </a:t>
            </a:r>
            <a:r>
              <a:rPr lang="en-NZ" dirty="0" smtClean="0"/>
              <a:t>law. Most countries exempt legal sources from copyright</a:t>
            </a:r>
          </a:p>
          <a:p>
            <a:pPr marL="0" lvl="1"/>
            <a:endParaRPr lang="en-NZ" dirty="0" smtClean="0"/>
          </a:p>
          <a:p>
            <a:pPr marL="0" lvl="1"/>
            <a:r>
              <a:rPr lang="en-NZ" dirty="0" smtClean="0"/>
              <a:t>Example</a:t>
            </a:r>
            <a:r>
              <a:rPr lang="en-NZ" dirty="0"/>
              <a:t>: Japanese </a:t>
            </a:r>
            <a:r>
              <a:rPr lang="en-US" i="1" u="sng" dirty="0"/>
              <a:t>Copyright Law </a:t>
            </a:r>
            <a:r>
              <a:rPr lang="en-US" u="sng" dirty="0"/>
              <a:t>A13 </a:t>
            </a:r>
            <a:r>
              <a:rPr lang="en-NZ" dirty="0"/>
              <a:t> </a:t>
            </a:r>
            <a:r>
              <a:rPr lang="en-US" dirty="0"/>
              <a:t>Exempts constitution, laws and regulations; notifications </a:t>
            </a:r>
            <a:r>
              <a:rPr lang="en-US" dirty="0" err="1"/>
              <a:t>etc</a:t>
            </a:r>
            <a:r>
              <a:rPr lang="en-US" dirty="0"/>
              <a:t>; translations and compilations thereof by state, local or independent administrative </a:t>
            </a:r>
            <a:r>
              <a:rPr lang="en-US" dirty="0" smtClean="0"/>
              <a:t>organs.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Result is that we can include official translations of Japanese law in the databases on </a:t>
            </a:r>
            <a:r>
              <a:rPr lang="en-US" dirty="0" err="1" smtClean="0"/>
              <a:t>AsianLII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015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 smtClean="0"/>
              <a:t>2	No ‘value </a:t>
            </a:r>
            <a:r>
              <a:rPr lang="en-NZ" i="1" dirty="0"/>
              <a:t>adding</a:t>
            </a:r>
            <a:r>
              <a:rPr lang="en-NZ" i="1" dirty="0" smtClean="0"/>
              <a:t>’ differentiation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4145FA-6A6D-3441-BAC1-99A1FA977804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NZ" i="1" dirty="0">
                <a:solidFill>
                  <a:srgbClr val="FF0000"/>
                </a:solidFill>
              </a:rPr>
              <a:t>W</a:t>
            </a:r>
            <a:r>
              <a:rPr lang="en-NZ" i="1" dirty="0" smtClean="0">
                <a:solidFill>
                  <a:srgbClr val="FF0000"/>
                </a:solidFill>
              </a:rPr>
              <a:t>e rejected any distinction between ‘basic’ and ‘value-added’ versions of legal sources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dirty="0" smtClean="0"/>
              <a:t>Today’s value adding is tomorrow’s commonplace</a:t>
            </a:r>
          </a:p>
          <a:p>
            <a:pPr marL="914400" lvl="1" indent="-514350"/>
            <a:r>
              <a:rPr lang="en-NZ" dirty="0"/>
              <a:t>I</a:t>
            </a:r>
            <a:r>
              <a:rPr lang="en-NZ" dirty="0" smtClean="0"/>
              <a:t>t is a meaningless distinction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dirty="0" smtClean="0"/>
              <a:t>It would be an excuse </a:t>
            </a:r>
            <a:r>
              <a:rPr lang="en-NZ" dirty="0"/>
              <a:t>for </a:t>
            </a:r>
            <a:r>
              <a:rPr lang="en-NZ" dirty="0" smtClean="0"/>
              <a:t>public bodies to  withhold the best versions of </a:t>
            </a:r>
            <a:r>
              <a:rPr lang="en-NZ" dirty="0"/>
              <a:t>public legal </a:t>
            </a:r>
            <a:r>
              <a:rPr lang="en-NZ" dirty="0" smtClean="0"/>
              <a:t>information </a:t>
            </a:r>
          </a:p>
          <a:p>
            <a:pPr lvl="1"/>
            <a:r>
              <a:rPr lang="en-NZ" dirty="0" smtClean="0"/>
              <a:t>Attempts to only give AustLII PDFs (not RTFs) or ‘old’ data have been resisted and defeated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It could create a conflict of interests within AustLII between what would be free and ‘AustLII+’</a:t>
            </a:r>
            <a:endParaRPr lang="en-AU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You can’t be a little bit free or a little bit pregnant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 smtClean="0"/>
              <a:t>3. Automation </a:t>
            </a:r>
            <a:r>
              <a:rPr lang="en-NZ" i="1" dirty="0"/>
              <a:t>for </a:t>
            </a:r>
            <a:r>
              <a:rPr lang="en-NZ" i="1" dirty="0" smtClean="0"/>
              <a:t>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4145FA-6A6D-3441-BAC1-99A1FA977804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significant editorial intervention in texts is possible</a:t>
            </a:r>
          </a:p>
          <a:p>
            <a:pPr lvl="1"/>
            <a:r>
              <a:rPr lang="en-US" dirty="0" smtClean="0"/>
              <a:t>‘Free access’ imposes strict financial disciplines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AustLII</a:t>
            </a:r>
            <a:r>
              <a:rPr lang="en-US" dirty="0" smtClean="0"/>
              <a:t> database creation is very largely automated</a:t>
            </a:r>
          </a:p>
          <a:p>
            <a:pPr lvl="1"/>
            <a:r>
              <a:rPr lang="en-US" dirty="0" smtClean="0"/>
              <a:t>Example: automatic conversion of case-law email streams into marked up databases with </a:t>
            </a:r>
            <a:r>
              <a:rPr lang="en-US" smtClean="0"/>
              <a:t>hypertext links</a:t>
            </a:r>
          </a:p>
          <a:p>
            <a:pPr lvl="1"/>
            <a:r>
              <a:rPr lang="en-US" dirty="0" smtClean="0"/>
              <a:t>Philip will give details</a:t>
            </a:r>
            <a:endParaRPr lang="en-US" dirty="0" smtClean="0"/>
          </a:p>
          <a:p>
            <a:r>
              <a:rPr lang="en-US" dirty="0" smtClean="0"/>
              <a:t>Any projects/systems we develop have to be capable of immediate large scale deployment</a:t>
            </a:r>
          </a:p>
          <a:p>
            <a:pPr lvl="1"/>
            <a:r>
              <a:rPr lang="en-US" dirty="0" smtClean="0"/>
              <a:t>We don’t have the capacity to do experimental ‘pure’ research for its own sake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3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/>
              <a:t>4</a:t>
            </a:r>
            <a:r>
              <a:rPr lang="en-NZ" i="1" dirty="0" smtClean="0"/>
              <a:t>	Collaborations </a:t>
            </a:r>
            <a:r>
              <a:rPr lang="en-NZ" i="1" dirty="0"/>
              <a:t>with data </a:t>
            </a:r>
            <a:r>
              <a:rPr lang="en-NZ" i="1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4145FA-6A6D-3441-BAC1-99A1FA977804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i="1" dirty="0" smtClean="0"/>
              <a:t>We must accept all data available and deal with it</a:t>
            </a:r>
          </a:p>
          <a:p>
            <a:pPr lvl="0"/>
            <a:r>
              <a:rPr lang="en-NZ" dirty="0"/>
              <a:t> </a:t>
            </a:r>
            <a:r>
              <a:rPr lang="en-NZ" dirty="0" smtClean="0"/>
              <a:t>AustLII </a:t>
            </a:r>
            <a:r>
              <a:rPr lang="en-NZ" dirty="0"/>
              <a:t>sought and developed (often over 15 years or more) close policy and technical collaboration with all its data </a:t>
            </a:r>
            <a:r>
              <a:rPr lang="en-NZ" dirty="0" smtClean="0"/>
              <a:t>sources</a:t>
            </a:r>
            <a:endParaRPr lang="en-NZ" dirty="0"/>
          </a:p>
          <a:p>
            <a:pPr lvl="1"/>
            <a:r>
              <a:rPr lang="en-NZ" dirty="0" smtClean="0"/>
              <a:t>Over 200 Courts &amp; Tribunals email decisions to AustLII in (relatively) consistent formats</a:t>
            </a:r>
          </a:p>
          <a:p>
            <a:pPr lvl="1"/>
            <a:r>
              <a:rPr lang="en-NZ" dirty="0" smtClean="0"/>
              <a:t>10 legislative offices consult on structured data formats, but only moderate consistency </a:t>
            </a:r>
          </a:p>
          <a:p>
            <a:pPr lvl="1"/>
            <a:r>
              <a:rPr lang="en-NZ" dirty="0"/>
              <a:t>BUT insisting on the right to republish comes first </a:t>
            </a:r>
            <a:endParaRPr lang="en-NZ" dirty="0" smtClean="0"/>
          </a:p>
          <a:p>
            <a:pPr lvl="0"/>
            <a:r>
              <a:rPr lang="en-NZ" dirty="0" smtClean="0"/>
              <a:t>This cooperation makes </a:t>
            </a:r>
            <a:r>
              <a:rPr lang="en-NZ" dirty="0"/>
              <a:t>automation </a:t>
            </a:r>
            <a:r>
              <a:rPr lang="en-NZ" dirty="0" smtClean="0"/>
              <a:t>possible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30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/>
              <a:t>5</a:t>
            </a:r>
            <a:r>
              <a:rPr lang="en-NZ" i="1" dirty="0" smtClean="0"/>
              <a:t>	An </a:t>
            </a:r>
            <a:r>
              <a:rPr lang="en-NZ" i="1" dirty="0"/>
              <a:t>expansive view of </a:t>
            </a:r>
            <a:r>
              <a:rPr lang="en-NZ" i="1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NZ" dirty="0" smtClean="0"/>
              <a:t>From </a:t>
            </a:r>
            <a:r>
              <a:rPr lang="en-NZ" dirty="0"/>
              <a:t>the outset, AustLII tried to include </a:t>
            </a:r>
            <a:r>
              <a:rPr lang="en-NZ" dirty="0" smtClean="0"/>
              <a:t>all forms of ‘public legal information’</a:t>
            </a:r>
          </a:p>
          <a:p>
            <a:pPr lvl="0"/>
            <a:r>
              <a:rPr lang="en-NZ" dirty="0" smtClean="0"/>
              <a:t>‘Five </a:t>
            </a:r>
            <a:r>
              <a:rPr lang="en-NZ" dirty="0"/>
              <a:t>pillars of free </a:t>
            </a:r>
            <a:r>
              <a:rPr lang="en-NZ" dirty="0" smtClean="0"/>
              <a:t>access content’ emerged</a:t>
            </a:r>
          </a:p>
          <a:p>
            <a:pPr lvl="1"/>
            <a:r>
              <a:rPr lang="en-NZ" dirty="0"/>
              <a:t> legislation, case law, treaties, </a:t>
            </a:r>
            <a:r>
              <a:rPr lang="en-NZ" dirty="0" smtClean="0"/>
              <a:t>(non-commercial) </a:t>
            </a:r>
            <a:r>
              <a:rPr lang="en-NZ" dirty="0"/>
              <a:t>legal </a:t>
            </a:r>
            <a:r>
              <a:rPr lang="en-NZ" dirty="0"/>
              <a:t>scholarship and law reform </a:t>
            </a:r>
            <a:r>
              <a:rPr lang="en-NZ" dirty="0" smtClean="0"/>
              <a:t>reports. </a:t>
            </a:r>
            <a:endParaRPr lang="en-NZ" dirty="0" smtClean="0"/>
          </a:p>
          <a:p>
            <a:pPr lvl="0"/>
            <a:r>
              <a:rPr lang="en-NZ" i="1" dirty="0" smtClean="0"/>
              <a:t>Interconnecting</a:t>
            </a:r>
            <a:r>
              <a:rPr lang="en-NZ" dirty="0" smtClean="0"/>
              <a:t> these different legal sources </a:t>
            </a:r>
            <a:r>
              <a:rPr lang="en-NZ" dirty="0"/>
              <a:t>in every way </a:t>
            </a:r>
            <a:r>
              <a:rPr lang="en-NZ" dirty="0" smtClean="0"/>
              <a:t>possible was always a main </a:t>
            </a:r>
            <a:r>
              <a:rPr lang="en-NZ" dirty="0" smtClean="0"/>
              <a:t>goal</a:t>
            </a:r>
          </a:p>
          <a:p>
            <a:pPr lvl="1"/>
            <a:r>
              <a:rPr lang="en-US" dirty="0"/>
              <a:t>All documents (except Acts) have consistent citations imposed by </a:t>
            </a:r>
            <a:r>
              <a:rPr lang="en-US" dirty="0" err="1"/>
              <a:t>AustLII</a:t>
            </a:r>
            <a:r>
              <a:rPr lang="en-US" dirty="0"/>
              <a:t> </a:t>
            </a:r>
            <a:r>
              <a:rPr lang="en-US" dirty="0" smtClean="0"/>
              <a:t>– this has made interconnections possible</a:t>
            </a:r>
            <a:endParaRPr lang="en-NZ" dirty="0" smtClean="0"/>
          </a:p>
          <a:p>
            <a:pPr lvl="0"/>
            <a:r>
              <a:rPr lang="en-NZ" dirty="0" smtClean="0"/>
              <a:t>AustLII’s</a:t>
            </a:r>
            <a:r>
              <a:rPr lang="en-NZ" dirty="0" smtClean="0"/>
              <a:t> </a:t>
            </a:r>
            <a:r>
              <a:rPr lang="en-NZ" dirty="0"/>
              <a:t>aim is now </a:t>
            </a:r>
            <a:r>
              <a:rPr lang="en-NZ" i="1" dirty="0"/>
              <a:t>comprehensive</a:t>
            </a:r>
            <a:r>
              <a:rPr lang="en-NZ" dirty="0"/>
              <a:t> </a:t>
            </a:r>
            <a:r>
              <a:rPr lang="en-NZ" dirty="0" smtClean="0"/>
              <a:t>coverage of Australasian law, </a:t>
            </a:r>
            <a:r>
              <a:rPr lang="en-NZ" dirty="0"/>
              <a:t>both </a:t>
            </a:r>
            <a:r>
              <a:rPr lang="en-NZ" dirty="0" smtClean="0"/>
              <a:t>horizontally (all sources) </a:t>
            </a:r>
            <a:r>
              <a:rPr lang="en-NZ" dirty="0"/>
              <a:t>and vertically (historically</a:t>
            </a:r>
            <a:r>
              <a:rPr lang="en-N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592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4263" cy="995296"/>
          </a:xfrm>
        </p:spPr>
        <p:txBody>
          <a:bodyPr>
            <a:noAutofit/>
          </a:bodyPr>
          <a:lstStyle/>
          <a:p>
            <a:r>
              <a:rPr lang="en-US" sz="3200" dirty="0" smtClean="0"/>
              <a:t>‘Vertical’ comprehensiveness: </a:t>
            </a:r>
            <a:br>
              <a:rPr lang="en-US" sz="3200" dirty="0" smtClean="0"/>
            </a:br>
            <a:r>
              <a:rPr lang="en-US" sz="3200" dirty="0" smtClean="0"/>
              <a:t>‘Colonial Legal History Library’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7" descr="colonial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2" r="-6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1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2.275 Million searchable documents </a:t>
            </a:r>
            <a:br>
              <a:rPr lang="en-US" dirty="0"/>
            </a:br>
            <a:r>
              <a:rPr lang="en-US" dirty="0" smtClean="0"/>
              <a:t>by 4 main content 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228515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11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General environment</a:t>
            </a:r>
          </a:p>
          <a:p>
            <a:pPr lvl="1"/>
            <a:r>
              <a:rPr lang="en-US" sz="2400" dirty="0" smtClean="0"/>
              <a:t>Privatization/</a:t>
            </a:r>
            <a:r>
              <a:rPr lang="en-US" sz="2400" dirty="0" err="1" smtClean="0"/>
              <a:t>commercialisation</a:t>
            </a:r>
            <a:r>
              <a:rPr lang="en-US" sz="2400" dirty="0" smtClean="0"/>
              <a:t> </a:t>
            </a:r>
            <a:r>
              <a:rPr lang="en-US" sz="2400" dirty="0"/>
              <a:t>of government </a:t>
            </a:r>
            <a:r>
              <a:rPr lang="en-US" sz="2400" dirty="0" smtClean="0"/>
              <a:t>assets/services</a:t>
            </a:r>
            <a:r>
              <a:rPr lang="en-AU" sz="2400" dirty="0" smtClean="0">
                <a:effectLst/>
              </a:rPr>
              <a:t> </a:t>
            </a:r>
          </a:p>
          <a:p>
            <a:pPr lvl="1"/>
            <a:r>
              <a:rPr lang="en-US" sz="2400" dirty="0" smtClean="0"/>
              <a:t>Mosaic graphical browser (93): large-scale web uptake</a:t>
            </a:r>
          </a:p>
          <a:p>
            <a:r>
              <a:rPr lang="en-US" sz="2800" dirty="0" smtClean="0"/>
              <a:t>Legal informatics</a:t>
            </a:r>
          </a:p>
          <a:p>
            <a:pPr lvl="1"/>
            <a:r>
              <a:rPr lang="en-AU" sz="2400" dirty="0" smtClean="0"/>
              <a:t>IAAIL had started in 1987 (‘expert systems’ boom)</a:t>
            </a:r>
          </a:p>
          <a:p>
            <a:pPr lvl="1"/>
            <a:r>
              <a:rPr lang="en-AU" sz="2400" dirty="0" smtClean="0"/>
              <a:t>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generation online commercial legal retrieval systems </a:t>
            </a:r>
          </a:p>
          <a:p>
            <a:pPr lvl="2"/>
            <a:r>
              <a:rPr lang="en-AU" sz="2000" dirty="0" smtClean="0"/>
              <a:t>In Australia, up to $720/hour and almost no users</a:t>
            </a:r>
          </a:p>
          <a:p>
            <a:pPr lvl="1"/>
            <a:r>
              <a:rPr lang="en-AU" sz="2400" dirty="0" smtClean="0"/>
              <a:t>Brief success of law on CD-ROMs </a:t>
            </a:r>
          </a:p>
          <a:p>
            <a:pPr lvl="1"/>
            <a:r>
              <a:rPr lang="en-US" sz="2400" dirty="0" smtClean="0"/>
              <a:t>No free access to legal information anywhere</a:t>
            </a:r>
            <a:r>
              <a:rPr lang="en-AU" sz="2400" dirty="0" smtClean="0">
                <a:effectLst/>
              </a:rPr>
              <a:t> </a:t>
            </a:r>
          </a:p>
          <a:p>
            <a:pPr lvl="1"/>
            <a:r>
              <a:rPr lang="en-AU" sz="2400" dirty="0" smtClean="0"/>
              <a:t>NZ sold the only digital copy of its statutes</a:t>
            </a:r>
          </a:p>
        </p:txBody>
      </p:sp>
    </p:spTree>
    <p:extLst>
      <p:ext uri="{BB962C8B-B14F-4D97-AF65-F5344CB8AC3E}">
        <p14:creationId xmlns:p14="http://schemas.microsoft.com/office/powerpoint/2010/main" val="38675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145M page accesses in 2012</a:t>
            </a:r>
            <a:br>
              <a:rPr lang="en-US" dirty="0" smtClean="0"/>
            </a:br>
            <a:r>
              <a:rPr lang="en-US" dirty="0" smtClean="0"/>
              <a:t>by 4 main content 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882663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69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Demonstration </a:t>
            </a:r>
            <a:r>
              <a:rPr lang="en-NZ" dirty="0" smtClean="0"/>
              <a:t>search</a:t>
            </a:r>
            <a:r>
              <a:rPr lang="en-NZ" dirty="0"/>
              <a:t> </a:t>
            </a:r>
            <a:r>
              <a:rPr lang="en-NZ" dirty="0" smtClean="0"/>
              <a:t>over AustLII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S</a:t>
            </a:r>
            <a:r>
              <a:rPr lang="en-NZ" dirty="0" smtClean="0"/>
              <a:t>earch for materials on imprisonment for debt</a:t>
            </a:r>
          </a:p>
          <a:p>
            <a:pPr lvl="1"/>
            <a:r>
              <a:rPr lang="en-NZ" dirty="0" smtClean="0">
                <a:hlinkClick r:id="rId2"/>
              </a:rPr>
              <a:t>debt</a:t>
            </a:r>
            <a:r>
              <a:rPr lang="en-NZ" dirty="0">
                <a:hlinkClick r:id="rId2"/>
              </a:rPr>
              <a:t>* w/10 (prison or imprisonment</a:t>
            </a:r>
            <a:r>
              <a:rPr lang="en-NZ" dirty="0" smtClean="0">
                <a:hlinkClick r:id="rId2"/>
              </a:rPr>
              <a:t>)</a:t>
            </a:r>
            <a:endParaRPr lang="en-NZ" dirty="0" smtClean="0"/>
          </a:p>
          <a:p>
            <a:r>
              <a:rPr lang="en-NZ" dirty="0" smtClean="0"/>
              <a:t>Some features of the search results</a:t>
            </a:r>
            <a:endParaRPr lang="en-AU" dirty="0" smtClean="0"/>
          </a:p>
          <a:p>
            <a:pPr lvl="1"/>
            <a:r>
              <a:rPr lang="en-AU" dirty="0" smtClean="0"/>
              <a:t>Finds all types of content except treaties</a:t>
            </a:r>
          </a:p>
          <a:p>
            <a:pPr lvl="1"/>
            <a:r>
              <a:rPr lang="en-AU" dirty="0" smtClean="0"/>
              <a:t>Conventional relevance ranking (inverse document frequency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Finds materials from all 10 jurisdictions</a:t>
            </a:r>
          </a:p>
          <a:p>
            <a:pPr lvl="1"/>
            <a:r>
              <a:rPr lang="en-AU" dirty="0" smtClean="0"/>
              <a:t>Finds materials ranging from 26/11/12 to 1796</a:t>
            </a:r>
          </a:p>
          <a:p>
            <a:pPr lvl="1"/>
            <a:r>
              <a:rPr lang="en-AU" dirty="0" smtClean="0"/>
              <a:t>Hypertext links between all types of materials</a:t>
            </a:r>
          </a:p>
          <a:p>
            <a:pPr lvl="1"/>
            <a:r>
              <a:rPr lang="en-AU" dirty="0" err="1" smtClean="0"/>
              <a:t>Citator</a:t>
            </a:r>
            <a:r>
              <a:rPr lang="en-AU" dirty="0" smtClean="0"/>
              <a:t> shows history of citation of cases 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8366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/>
              <a:t>6</a:t>
            </a:r>
            <a:r>
              <a:rPr lang="en-NZ" i="1" dirty="0" smtClean="0"/>
              <a:t>	Serve </a:t>
            </a:r>
            <a:r>
              <a:rPr lang="en-NZ" i="1" dirty="0"/>
              <a:t>all </a:t>
            </a:r>
            <a:r>
              <a:rPr lang="en-NZ" i="1" dirty="0" smtClean="0"/>
              <a:t>audiences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NZ" dirty="0" smtClean="0"/>
              <a:t>Aim </a:t>
            </a:r>
            <a:r>
              <a:rPr lang="en-NZ" dirty="0"/>
              <a:t>to </a:t>
            </a:r>
            <a:r>
              <a:rPr lang="en-NZ" dirty="0" smtClean="0"/>
              <a:t>serve </a:t>
            </a:r>
            <a:r>
              <a:rPr lang="en-NZ" i="1" dirty="0" smtClean="0"/>
              <a:t>all </a:t>
            </a:r>
            <a:r>
              <a:rPr lang="en-NZ" i="1" dirty="0"/>
              <a:t>audiences </a:t>
            </a:r>
            <a:r>
              <a:rPr lang="en-NZ" dirty="0"/>
              <a:t>for legal </a:t>
            </a:r>
            <a:r>
              <a:rPr lang="en-NZ" dirty="0" smtClean="0"/>
              <a:t>information</a:t>
            </a:r>
            <a:endParaRPr lang="en-NZ" dirty="0"/>
          </a:p>
          <a:p>
            <a:pPr lvl="1"/>
            <a:r>
              <a:rPr lang="en-NZ" dirty="0" smtClean="0"/>
              <a:t>Eg decisions of many small tribunals </a:t>
            </a:r>
          </a:p>
          <a:p>
            <a:pPr lvl="1"/>
            <a:r>
              <a:rPr lang="en-NZ" dirty="0" smtClean="0"/>
              <a:t>Approx. 10% </a:t>
            </a:r>
            <a:r>
              <a:rPr lang="en-NZ" dirty="0"/>
              <a:t> (est.</a:t>
            </a:r>
            <a:r>
              <a:rPr lang="en-NZ" dirty="0" smtClean="0"/>
              <a:t>)</a:t>
            </a:r>
            <a:r>
              <a:rPr lang="en-NZ" dirty="0" smtClean="0"/>
              <a:t>of </a:t>
            </a:r>
            <a:r>
              <a:rPr lang="en-NZ" dirty="0" smtClean="0"/>
              <a:t>access is from the general </a:t>
            </a:r>
            <a:r>
              <a:rPr lang="en-NZ" dirty="0" smtClean="0"/>
              <a:t>community</a:t>
            </a:r>
          </a:p>
          <a:p>
            <a:pPr lvl="1"/>
            <a:r>
              <a:rPr lang="en-NZ" dirty="0" smtClean="0"/>
              <a:t>Of identified users, 45% commercial sector, 27% education, 27% government, and 1% community. But most are not identifiable.</a:t>
            </a:r>
            <a:endParaRPr lang="en-NZ" dirty="0" smtClean="0"/>
          </a:p>
          <a:p>
            <a:pPr lvl="0"/>
            <a:r>
              <a:rPr lang="en-NZ" dirty="0" smtClean="0"/>
              <a:t>Commercial </a:t>
            </a:r>
            <a:r>
              <a:rPr lang="en-NZ" dirty="0"/>
              <a:t>appeal (including to the legal profession</a:t>
            </a:r>
            <a:r>
              <a:rPr lang="en-NZ" dirty="0" smtClean="0"/>
              <a:t>) is important but secondary</a:t>
            </a:r>
          </a:p>
          <a:p>
            <a:pPr lvl="0"/>
            <a:r>
              <a:rPr lang="en-NZ" dirty="0" smtClean="0"/>
              <a:t>Some audiences come to AustLII via linkages from commercial publishers’ systems</a:t>
            </a:r>
          </a:p>
          <a:p>
            <a:pPr lvl="1"/>
            <a:r>
              <a:rPr lang="en-NZ" dirty="0" smtClean="0"/>
              <a:t>These publishers then become funding sources</a:t>
            </a:r>
          </a:p>
          <a:p>
            <a:r>
              <a:rPr lang="en-NZ" dirty="0" smtClean="0"/>
              <a:t>Specialist ‘Libraries’ for special audiences</a:t>
            </a:r>
          </a:p>
          <a:p>
            <a:pPr lvl="1"/>
            <a:r>
              <a:rPr lang="en-NZ" dirty="0" smtClean="0"/>
              <a:t>Eg Aviation; Taxation; Health Practice; Indigenous law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2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063"/>
          </a:xfrm>
        </p:spPr>
        <p:txBody>
          <a:bodyPr>
            <a:noAutofit/>
          </a:bodyPr>
          <a:lstStyle/>
          <a:p>
            <a:r>
              <a:rPr lang="en-US" dirty="0" smtClean="0"/>
              <a:t>Commercial sector = 45% of </a:t>
            </a:r>
            <a:r>
              <a:rPr lang="en-US" i="1" dirty="0" smtClean="0">
                <a:solidFill>
                  <a:srgbClr val="FF0000"/>
                </a:solidFill>
              </a:rPr>
              <a:t>identifiable</a:t>
            </a:r>
            <a:r>
              <a:rPr lang="en-US" dirty="0" smtClean="0"/>
              <a:t> users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23</a:t>
            </a:fld>
            <a:endParaRPr lang="en-US"/>
          </a:p>
        </p:txBody>
      </p:sp>
      <p:pic>
        <p:nvPicPr>
          <p:cNvPr id="6" name="commercial_users.tiff" descr="/LIIs - ALL Others/WorldLII Papers:PPTs/JURISIN paper/commercial_users.tiff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3" r="-6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98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/>
              <a:t>7</a:t>
            </a:r>
            <a:r>
              <a:rPr lang="en-NZ" i="1" dirty="0" smtClean="0"/>
              <a:t>	Independence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Independence requires:</a:t>
            </a:r>
          </a:p>
          <a:p>
            <a:pPr lvl="1"/>
            <a:r>
              <a:rPr lang="en-NZ" dirty="0"/>
              <a:t>H</a:t>
            </a:r>
            <a:r>
              <a:rPr lang="en-NZ" dirty="0" smtClean="0"/>
              <a:t>ost institution support against external pressure</a:t>
            </a:r>
          </a:p>
          <a:p>
            <a:pPr lvl="1"/>
            <a:r>
              <a:rPr lang="en-NZ" dirty="0" smtClean="0"/>
              <a:t>Obligations on data sources to provide data</a:t>
            </a:r>
          </a:p>
          <a:p>
            <a:pPr lvl="1"/>
            <a:r>
              <a:rPr lang="en-NZ" dirty="0" smtClean="0"/>
              <a:t>Financial independence</a:t>
            </a:r>
            <a:endParaRPr lang="en-AU" dirty="0"/>
          </a:p>
          <a:p>
            <a:pPr lvl="0"/>
            <a:r>
              <a:rPr lang="en-NZ" dirty="0"/>
              <a:t>Reliance on only one source of funding risks sacrificing independence </a:t>
            </a:r>
          </a:p>
          <a:p>
            <a:pPr lvl="0"/>
            <a:r>
              <a:rPr lang="en-NZ" dirty="0"/>
              <a:t>AustLII now has over 300 regular contributors (‘multi-stakeholder’), plus grant </a:t>
            </a:r>
            <a:r>
              <a:rPr lang="en-NZ" dirty="0" smtClean="0"/>
              <a:t>support</a:t>
            </a:r>
          </a:p>
          <a:p>
            <a:pPr lvl="1"/>
            <a:r>
              <a:rPr lang="en-NZ" dirty="0" smtClean="0"/>
              <a:t>In </a:t>
            </a:r>
            <a:r>
              <a:rPr lang="en-NZ" dirty="0"/>
              <a:t>2012 $</a:t>
            </a:r>
            <a:r>
              <a:rPr lang="en-NZ" dirty="0" smtClean="0"/>
              <a:t>2M: $1,080K contributions, $976K grants</a:t>
            </a:r>
            <a:endParaRPr lang="en-NZ" dirty="0"/>
          </a:p>
          <a:p>
            <a:pPr lvl="1"/>
            <a:r>
              <a:rPr lang="en-NZ" dirty="0" smtClean="0"/>
              <a:t>AustLII has achieved independent sustainability (only)</a:t>
            </a:r>
          </a:p>
        </p:txBody>
      </p:sp>
    </p:spTree>
    <p:extLst>
      <p:ext uri="{BB962C8B-B14F-4D97-AF65-F5344CB8AC3E}">
        <p14:creationId xmlns:p14="http://schemas.microsoft.com/office/powerpoint/2010/main" val="297614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A$1,080,000 </a:t>
            </a:r>
            <a:r>
              <a:rPr lang="en-US" dirty="0"/>
              <a:t>c</a:t>
            </a:r>
            <a:r>
              <a:rPr lang="en-US" dirty="0" smtClean="0"/>
              <a:t>ontributions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/>
              <a:t>AustLII</a:t>
            </a:r>
            <a:r>
              <a:rPr lang="en-US" dirty="0" smtClean="0"/>
              <a:t> in 2012, by sector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72138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7312" y="6126163"/>
            <a:ext cx="810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 sector also contributed A$400,000 to competitive grant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$976,000 competitive grants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/>
              <a:t>AustLII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851300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49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/>
              <a:t>8</a:t>
            </a:r>
            <a:r>
              <a:rPr lang="en-NZ" i="1" dirty="0" smtClean="0"/>
              <a:t>	The </a:t>
            </a:r>
            <a:r>
              <a:rPr lang="en-NZ" i="1" dirty="0"/>
              <a:t>platform comes first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Individual </a:t>
            </a:r>
            <a:r>
              <a:rPr lang="en-NZ" dirty="0"/>
              <a:t>research projects </a:t>
            </a:r>
            <a:r>
              <a:rPr lang="en-NZ" dirty="0" smtClean="0"/>
              <a:t> are not primarily </a:t>
            </a:r>
            <a:r>
              <a:rPr lang="en-NZ" dirty="0"/>
              <a:t>important for their own </a:t>
            </a:r>
            <a:r>
              <a:rPr lang="en-NZ" dirty="0" smtClean="0"/>
              <a:t>sake</a:t>
            </a:r>
          </a:p>
          <a:p>
            <a:pPr lvl="1"/>
            <a:r>
              <a:rPr lang="en-NZ" dirty="0" smtClean="0"/>
              <a:t> Different from most academic researchers</a:t>
            </a:r>
          </a:p>
          <a:p>
            <a:pPr lvl="0"/>
            <a:r>
              <a:rPr lang="en-NZ" dirty="0" smtClean="0"/>
              <a:t>They are important for </a:t>
            </a:r>
            <a:r>
              <a:rPr lang="en-NZ" dirty="0"/>
              <a:t>the contribution they make to the long-term development of </a:t>
            </a:r>
            <a:r>
              <a:rPr lang="en-NZ" dirty="0" smtClean="0"/>
              <a:t>AustLII</a:t>
            </a:r>
          </a:p>
          <a:p>
            <a:pPr lvl="1"/>
            <a:r>
              <a:rPr lang="en-NZ" dirty="0" smtClean="0"/>
              <a:t>or </a:t>
            </a:r>
            <a:r>
              <a:rPr lang="en-NZ" dirty="0"/>
              <a:t>another LII such as </a:t>
            </a:r>
            <a:r>
              <a:rPr lang="en-NZ" dirty="0" smtClean="0"/>
              <a:t>WorldLII, AsianLII etc</a:t>
            </a:r>
            <a:endParaRPr lang="en-AU" dirty="0"/>
          </a:p>
          <a:p>
            <a:r>
              <a:rPr lang="en-US" dirty="0" err="1" smtClean="0"/>
              <a:t>AustLII</a:t>
            </a:r>
            <a:r>
              <a:rPr lang="en-US" dirty="0" smtClean="0"/>
              <a:t> is an applied research Centre</a:t>
            </a:r>
          </a:p>
          <a:p>
            <a:pPr lvl="1"/>
            <a:r>
              <a:rPr lang="en-NZ" dirty="0"/>
              <a:t>AustLII’s research </a:t>
            </a:r>
            <a:r>
              <a:rPr lang="en-NZ" dirty="0" smtClean="0"/>
              <a:t>is </a:t>
            </a:r>
            <a:r>
              <a:rPr lang="en-NZ" dirty="0"/>
              <a:t>almost all applied </a:t>
            </a:r>
            <a:r>
              <a:rPr lang="en-NZ" dirty="0" smtClean="0"/>
              <a:t>research</a:t>
            </a:r>
          </a:p>
          <a:p>
            <a:pPr lvl="1"/>
            <a:r>
              <a:rPr lang="en-NZ" dirty="0" smtClean="0"/>
              <a:t>Its purpose is </a:t>
            </a:r>
            <a:r>
              <a:rPr lang="en-NZ" dirty="0" smtClean="0"/>
              <a:t>to </a:t>
            </a:r>
            <a:r>
              <a:rPr lang="en-NZ" dirty="0"/>
              <a:t>improve the systems </a:t>
            </a:r>
            <a:r>
              <a:rPr lang="en-NZ" dirty="0" smtClean="0"/>
              <a:t>we</a:t>
            </a:r>
            <a:r>
              <a:rPr lang="en-NZ" dirty="0" smtClean="0"/>
              <a:t> operate</a:t>
            </a:r>
            <a:endParaRPr lang="en-US" dirty="0"/>
          </a:p>
          <a:p>
            <a:pPr lvl="1"/>
            <a:r>
              <a:rPr lang="en-US" dirty="0" smtClean="0"/>
              <a:t>‘research to improve research infrastructure’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855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i="1" dirty="0"/>
              <a:t>9</a:t>
            </a:r>
            <a:r>
              <a:rPr lang="en-NZ" i="1" dirty="0" smtClean="0"/>
              <a:t>	Help, </a:t>
            </a:r>
            <a:r>
              <a:rPr lang="en-NZ" i="1" dirty="0"/>
              <a:t>and collaborate </a:t>
            </a:r>
            <a:r>
              <a:rPr lang="en-NZ" i="1" dirty="0" smtClean="0"/>
              <a:t>with, </a:t>
            </a:r>
            <a:r>
              <a:rPr lang="en-NZ" i="1" dirty="0"/>
              <a:t>other LIIs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34503"/>
            <a:ext cx="8229600" cy="75065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NZ" sz="2400" dirty="0" smtClean="0"/>
              <a:t>Global </a:t>
            </a:r>
            <a:r>
              <a:rPr lang="en-NZ" sz="2400" dirty="0"/>
              <a:t>free access to law involves international </a:t>
            </a:r>
            <a:r>
              <a:rPr lang="en-NZ" sz="2400" i="1" dirty="0" smtClean="0"/>
              <a:t>reciprocity</a:t>
            </a:r>
            <a:endParaRPr lang="en-NZ" sz="2400" i="1" dirty="0"/>
          </a:p>
          <a:p>
            <a:pPr lvl="1"/>
            <a:r>
              <a:rPr lang="en-NZ" sz="2000" dirty="0" smtClean="0"/>
              <a:t>it </a:t>
            </a:r>
            <a:r>
              <a:rPr lang="en-NZ" sz="2000" dirty="0"/>
              <a:t>is vital to give technical and other assistance to other LIIs. </a:t>
            </a:r>
            <a:endParaRPr lang="en-NZ" sz="2000" dirty="0" smtClean="0"/>
          </a:p>
        </p:txBody>
      </p:sp>
      <p:pic>
        <p:nvPicPr>
          <p:cNvPr id="5" name="Picture 4" descr="saflii_mt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38" y="1417638"/>
            <a:ext cx="5821321" cy="42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3" y="6025641"/>
            <a:ext cx="8778733" cy="380196"/>
          </a:xfrm>
        </p:spPr>
        <p:txBody>
          <a:bodyPr>
            <a:noAutofit/>
          </a:bodyPr>
          <a:lstStyle/>
          <a:p>
            <a:r>
              <a:rPr lang="en-US" sz="1800" dirty="0" smtClean="0"/>
              <a:t>20 LIIs at the ‘Law via Internet’ annual meeting and Conference, Hong Kong 2011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29</a:t>
            </a:fld>
            <a:endParaRPr lang="en-US"/>
          </a:p>
        </p:txBody>
      </p:sp>
      <p:pic>
        <p:nvPicPr>
          <p:cNvPr id="4" name="LIIs_in_HK.tiff" descr="/LIIs - ALL Others/WorldLII Papers:PPTs/JURISIN paper/LIIs_in_HK.tiff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40" b="-11640"/>
          <a:stretch>
            <a:fillRect/>
          </a:stretch>
        </p:blipFill>
        <p:spPr>
          <a:xfrm>
            <a:off x="198023" y="1982946"/>
            <a:ext cx="8503920" cy="4572000"/>
          </a:xfrm>
        </p:spPr>
      </p:pic>
      <p:pic>
        <p:nvPicPr>
          <p:cNvPr id="9" name="Picture 8" descr="LII_logo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" y="160327"/>
            <a:ext cx="4978325" cy="2228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2435" y="256546"/>
            <a:ext cx="352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Free Access to Law Movement now has 45 </a:t>
            </a:r>
          </a:p>
          <a:p>
            <a:r>
              <a:rPr lang="en-US" dirty="0" smtClean="0"/>
              <a:t>members from all continents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you have predicted</a:t>
            </a:r>
            <a:br>
              <a:rPr lang="en-US" dirty="0" smtClean="0"/>
            </a:br>
            <a:r>
              <a:rPr lang="en-US" dirty="0" smtClean="0"/>
              <a:t>about the web and access to law?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was </a:t>
            </a:r>
            <a:r>
              <a:rPr lang="en-US" i="1" dirty="0"/>
              <a:t>no guarantee </a:t>
            </a:r>
            <a:r>
              <a:rPr lang="en-US" dirty="0"/>
              <a:t>that the web would </a:t>
            </a:r>
            <a:r>
              <a:rPr lang="en-US" dirty="0" smtClean="0"/>
              <a:t>deliver </a:t>
            </a:r>
            <a:r>
              <a:rPr lang="en-US" dirty="0"/>
              <a:t>legal information for </a:t>
            </a:r>
            <a:r>
              <a:rPr lang="en-US" i="1" dirty="0"/>
              <a:t>free</a:t>
            </a:r>
            <a:r>
              <a:rPr lang="en-US" dirty="0"/>
              <a:t> access</a:t>
            </a:r>
            <a:r>
              <a:rPr lang="en-AU" dirty="0" smtClean="0">
                <a:effectLst/>
              </a:rPr>
              <a:t> </a:t>
            </a:r>
          </a:p>
          <a:p>
            <a:r>
              <a:rPr lang="en-US" dirty="0" smtClean="0"/>
              <a:t>There were many interests (government and commercial) </a:t>
            </a:r>
            <a:r>
              <a:rPr lang="en-US" i="1" dirty="0" smtClean="0"/>
              <a:t>opposed</a:t>
            </a:r>
            <a:r>
              <a:rPr lang="en-US" dirty="0" smtClean="0"/>
              <a:t> to anything being free</a:t>
            </a:r>
          </a:p>
          <a:p>
            <a:r>
              <a:rPr lang="en-US" dirty="0" smtClean="0"/>
              <a:t>A few developments </a:t>
            </a:r>
            <a:r>
              <a:rPr lang="en-US" i="1" dirty="0" smtClean="0"/>
              <a:t>anticipated</a:t>
            </a:r>
            <a:r>
              <a:rPr lang="en-US" dirty="0" smtClean="0"/>
              <a:t> free content</a:t>
            </a:r>
          </a:p>
          <a:p>
            <a:pPr lvl="1"/>
            <a:r>
              <a:rPr lang="en-US" dirty="0" smtClean="0"/>
              <a:t>Open source software: Apache, Perl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Mosaic, Netscape were free but not open source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91"/>
            <a:ext cx="8229600" cy="795317"/>
          </a:xfrm>
        </p:spPr>
        <p:txBody>
          <a:bodyPr>
            <a:noAutofit/>
          </a:bodyPr>
          <a:lstStyle/>
          <a:p>
            <a:r>
              <a:rPr lang="en-NZ" sz="2400" dirty="0"/>
              <a:t>AustLII collaborates with twelve other LIIs to provide </a:t>
            </a: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/>
              <a:t>the </a:t>
            </a:r>
            <a:r>
              <a:rPr lang="en-NZ" sz="2400" dirty="0"/>
              <a:t>portals AsianLII, CommonLII and </a:t>
            </a:r>
            <a:r>
              <a:rPr lang="en-NZ" sz="2400" dirty="0" smtClean="0"/>
              <a:t>WorldLII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30</a:t>
            </a:fld>
            <a:endParaRPr lang="en-US"/>
          </a:p>
        </p:txBody>
      </p:sp>
      <p:pic>
        <p:nvPicPr>
          <p:cNvPr id="7" name="Content Placeholder 6" descr="multii_LIIs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2" r="-23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30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	A publisher, not a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AustLII</a:t>
            </a:r>
            <a:r>
              <a:rPr lang="en-US" dirty="0" smtClean="0"/>
              <a:t> protects its assets, so as to protect the sustainability of free access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limit </a:t>
            </a:r>
            <a:r>
              <a:rPr lang="en-US" dirty="0" smtClean="0"/>
              <a:t>search engines </a:t>
            </a:r>
            <a:r>
              <a:rPr lang="en-US" dirty="0" err="1" smtClean="0"/>
              <a:t>spidering</a:t>
            </a:r>
            <a:r>
              <a:rPr lang="en-US" dirty="0" smtClean="0"/>
              <a:t> &amp; searching</a:t>
            </a:r>
            <a:endParaRPr lang="en-US" dirty="0" smtClean="0"/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etc</a:t>
            </a:r>
            <a:r>
              <a:rPr lang="en-US" dirty="0" smtClean="0"/>
              <a:t> cannot search any </a:t>
            </a:r>
            <a:r>
              <a:rPr lang="en-US" dirty="0" err="1" smtClean="0"/>
              <a:t>AustLII</a:t>
            </a:r>
            <a:r>
              <a:rPr lang="en-US" dirty="0" smtClean="0"/>
              <a:t> case law</a:t>
            </a:r>
          </a:p>
          <a:p>
            <a:pPr lvl="1"/>
            <a:r>
              <a:rPr lang="en-US" dirty="0" smtClean="0"/>
              <a:t>This protects privacy (Australian </a:t>
            </a:r>
            <a:r>
              <a:rPr lang="en-US" dirty="0" smtClean="0"/>
              <a:t>policy of all Courts)</a:t>
            </a:r>
            <a:endParaRPr lang="en-US" dirty="0" smtClean="0"/>
          </a:p>
          <a:p>
            <a:pPr lvl="1"/>
            <a:r>
              <a:rPr lang="en-US" dirty="0" smtClean="0"/>
              <a:t>This also prevents loss of </a:t>
            </a:r>
            <a:r>
              <a:rPr lang="en-US" dirty="0" smtClean="0"/>
              <a:t>our </a:t>
            </a:r>
            <a:r>
              <a:rPr lang="en-US" dirty="0" smtClean="0"/>
              <a:t>valuable asset – aggregation</a:t>
            </a:r>
            <a:endParaRPr lang="en-US" dirty="0" smtClean="0"/>
          </a:p>
          <a:p>
            <a:r>
              <a:rPr lang="en-US" dirty="0" smtClean="0"/>
              <a:t>We do not allow anyone to republish the data we have </a:t>
            </a:r>
            <a:r>
              <a:rPr lang="en-US" dirty="0" smtClean="0"/>
              <a:t>aggregated – </a:t>
            </a:r>
            <a:r>
              <a:rPr lang="en-US" dirty="0" err="1" smtClean="0"/>
              <a:t>AustLII</a:t>
            </a:r>
            <a:r>
              <a:rPr lang="en-US" dirty="0" smtClean="0"/>
              <a:t> is not a repository</a:t>
            </a:r>
            <a:endParaRPr lang="en-US" dirty="0" smtClean="0"/>
          </a:p>
          <a:p>
            <a:pPr lvl="1"/>
            <a:r>
              <a:rPr lang="en-US" dirty="0" smtClean="0"/>
              <a:t>They must go and collect it themselves from its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‘Free access’ is not the same as ‘open content’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[B]  AustLII’s </a:t>
            </a:r>
            <a:r>
              <a:rPr lang="en-NZ" dirty="0"/>
              <a:t>technology </a:t>
            </a:r>
            <a:r>
              <a:rPr lang="en-NZ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Large scale automated hypertext</a:t>
            </a:r>
            <a:r>
              <a:rPr lang="en-AU" dirty="0"/>
              <a:t>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search engine that scales up </a:t>
            </a:r>
            <a:endParaRPr lang="en-NZ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NZ" dirty="0"/>
              <a:t>Reliance on file systems,  static addresses and open source software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An automated, international, citator</a:t>
            </a:r>
            <a:r>
              <a:rPr lang="en-AU" dirty="0"/>
              <a:t>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Replication </a:t>
            </a:r>
            <a:r>
              <a:rPr lang="en-NZ" dirty="0" smtClean="0"/>
              <a:t>&amp; </a:t>
            </a:r>
            <a:r>
              <a:rPr lang="en-NZ" dirty="0"/>
              <a:t>backup of other collaborating </a:t>
            </a:r>
            <a:r>
              <a:rPr lang="en-NZ" dirty="0" smtClean="0"/>
              <a:t>LIIs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Simultaneous </a:t>
            </a:r>
            <a:r>
              <a:rPr lang="en-NZ" dirty="0" smtClean="0"/>
              <a:t>searching </a:t>
            </a:r>
            <a:r>
              <a:rPr lang="en-NZ" dirty="0"/>
              <a:t>and ranking of texts in multiple </a:t>
            </a:r>
            <a:r>
              <a:rPr lang="en-NZ" dirty="0" smtClean="0"/>
              <a:t>languages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Point-in-time legislation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Subject-specific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Large scale automated hypertext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utomated </a:t>
            </a:r>
            <a:r>
              <a:rPr lang="en-US" dirty="0"/>
              <a:t>insertion of over 40 million hypertext </a:t>
            </a:r>
            <a:r>
              <a:rPr lang="en-US" dirty="0" smtClean="0"/>
              <a:t>links</a:t>
            </a:r>
          </a:p>
          <a:p>
            <a:r>
              <a:rPr lang="en-US" dirty="0" smtClean="0"/>
              <a:t>using contextual sparse natural language parsing</a:t>
            </a:r>
          </a:p>
          <a:p>
            <a:pPr lvl="1"/>
            <a:r>
              <a:rPr lang="en-US" dirty="0" smtClean="0"/>
              <a:t>context: type of document, jurisdiction, part within document</a:t>
            </a:r>
          </a:p>
          <a:p>
            <a:r>
              <a:rPr lang="en-US" dirty="0"/>
              <a:t>links to legislation – whole Acts as well as </a:t>
            </a:r>
            <a:r>
              <a:rPr lang="en-US" dirty="0" smtClean="0"/>
              <a:t>sections of Acts (both internal and external), links to definitions</a:t>
            </a:r>
            <a:endParaRPr lang="en-US" dirty="0"/>
          </a:p>
          <a:p>
            <a:r>
              <a:rPr lang="en-US" dirty="0"/>
              <a:t>links to cases</a:t>
            </a:r>
          </a:p>
          <a:p>
            <a:r>
              <a:rPr lang="en-US" dirty="0"/>
              <a:t>links to journal </a:t>
            </a:r>
            <a:r>
              <a:rPr lang="en-US" dirty="0" smtClean="0"/>
              <a:t>articles</a:t>
            </a:r>
            <a:endParaRPr lang="en-US" dirty="0"/>
          </a:p>
          <a:p>
            <a:r>
              <a:rPr lang="en-US" dirty="0"/>
              <a:t>links to </a:t>
            </a:r>
            <a:r>
              <a:rPr lang="en-US" dirty="0" smtClean="0"/>
              <a:t>treaties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[2011] QCA 288</a:t>
            </a:r>
            <a:endParaRPr lang="en-US" dirty="0"/>
          </a:p>
        </p:txBody>
      </p:sp>
      <p:pic>
        <p:nvPicPr>
          <p:cNvPr id="6" name="Content Placeholder 5" descr="Screen Shot 2012-11-30 at 12.45.27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93" b="-3629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 search engine that scales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Open source, </a:t>
            </a:r>
            <a:r>
              <a:rPr lang="en-US" dirty="0" smtClean="0"/>
              <a:t>free-text </a:t>
            </a:r>
            <a:r>
              <a:rPr lang="en-US" dirty="0"/>
              <a:t>search engine</a:t>
            </a:r>
          </a:p>
          <a:p>
            <a:r>
              <a:rPr lang="en-US" dirty="0"/>
              <a:t>Speed, flexibility, portability and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build performance: 20GB</a:t>
            </a:r>
            <a:r>
              <a:rPr lang="en-US" dirty="0"/>
              <a:t> </a:t>
            </a:r>
            <a:r>
              <a:rPr lang="en-US" dirty="0" smtClean="0"/>
              <a:t>per hour on commodity hardware</a:t>
            </a:r>
          </a:p>
          <a:p>
            <a:pPr lvl="1"/>
            <a:r>
              <a:rPr lang="en-US" dirty="0"/>
              <a:t>search performance: Single word searches return in under 0.050 seconds</a:t>
            </a:r>
          </a:p>
          <a:p>
            <a:r>
              <a:rPr lang="en-US" dirty="0"/>
              <a:t>‘Size is no object’ – trade-off between disk space and speed of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concordance ratio: 55% </a:t>
            </a:r>
            <a:r>
              <a:rPr lang="en-US" dirty="0" err="1" smtClean="0"/>
              <a:t>approx</a:t>
            </a:r>
            <a:r>
              <a:rPr lang="en-US" dirty="0" smtClean="0"/>
              <a:t> – relatively large but concordance is easy to read and </a:t>
            </a:r>
            <a:r>
              <a:rPr lang="en-US" dirty="0" err="1" smtClean="0"/>
              <a:t>minimises</a:t>
            </a:r>
            <a:r>
              <a:rPr lang="en-US" dirty="0" smtClean="0"/>
              <a:t> unnecessary file input/output</a:t>
            </a:r>
            <a:endParaRPr lang="en-US" dirty="0"/>
          </a:p>
          <a:p>
            <a:r>
              <a:rPr lang="en-US" dirty="0" smtClean="0"/>
              <a:t>Used by many LIIs from around the world: BAILII, </a:t>
            </a:r>
            <a:r>
              <a:rPr lang="en-US" dirty="0" err="1" smtClean="0"/>
              <a:t>PacLII</a:t>
            </a:r>
            <a:r>
              <a:rPr lang="en-US" dirty="0" smtClean="0"/>
              <a:t>, SAFLII, </a:t>
            </a:r>
            <a:r>
              <a:rPr lang="en-US" dirty="0" err="1" smtClean="0"/>
              <a:t>LIIofIndia</a:t>
            </a:r>
            <a:r>
              <a:rPr lang="en-US" dirty="0" smtClean="0"/>
              <a:t>, HKLII, NZLII, </a:t>
            </a:r>
            <a:r>
              <a:rPr lang="en-US" dirty="0" err="1" smtClean="0"/>
              <a:t>LiberLII</a:t>
            </a:r>
            <a:r>
              <a:rPr lang="en-US" dirty="0" smtClean="0"/>
              <a:t>, </a:t>
            </a:r>
            <a:r>
              <a:rPr lang="en-US" dirty="0" err="1" smtClean="0"/>
              <a:t>CyLaw</a:t>
            </a:r>
            <a:r>
              <a:rPr lang="en-US" dirty="0" smtClean="0"/>
              <a:t>, </a:t>
            </a:r>
            <a:r>
              <a:rPr lang="en-US" dirty="0" err="1" smtClean="0"/>
              <a:t>SamLII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heuristics to detect </a:t>
            </a:r>
            <a:r>
              <a:rPr lang="en-US" dirty="0"/>
              <a:t>search </a:t>
            </a:r>
            <a:r>
              <a:rPr lang="en-US" dirty="0" smtClean="0"/>
              <a:t>types automatically</a:t>
            </a:r>
          </a:p>
          <a:p>
            <a:r>
              <a:rPr lang="en-US" dirty="0" err="1"/>
              <a:t>Recognises</a:t>
            </a:r>
            <a:r>
              <a:rPr lang="en-US" dirty="0"/>
              <a:t> searches for any </a:t>
            </a:r>
            <a:r>
              <a:rPr lang="en-US" dirty="0" smtClean="0"/>
              <a:t>words</a:t>
            </a:r>
          </a:p>
          <a:p>
            <a:r>
              <a:rPr lang="en-US" dirty="0" err="1"/>
              <a:t>Recognises</a:t>
            </a:r>
            <a:r>
              <a:rPr lang="en-US" dirty="0"/>
              <a:t> </a:t>
            </a:r>
            <a:r>
              <a:rPr lang="en-US" dirty="0" smtClean="0"/>
              <a:t>connectors: and, or, near, w/n</a:t>
            </a:r>
          </a:p>
          <a:p>
            <a:r>
              <a:rPr lang="en-US" dirty="0"/>
              <a:t>Searching for Acts and </a:t>
            </a:r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section 14 Privacy Act 1988</a:t>
            </a:r>
          </a:p>
          <a:p>
            <a:r>
              <a:rPr lang="en-US" dirty="0"/>
              <a:t>Searching for </a:t>
            </a:r>
            <a:r>
              <a:rPr lang="en-US" dirty="0" smtClean="0"/>
              <a:t>cases (case name or citation):</a:t>
            </a:r>
          </a:p>
          <a:p>
            <a:pPr lvl="1"/>
            <a:r>
              <a:rPr lang="en-US" dirty="0" err="1" smtClean="0"/>
              <a:t>Mabo</a:t>
            </a:r>
            <a:r>
              <a:rPr lang="en-US" dirty="0" smtClean="0"/>
              <a:t> v Others</a:t>
            </a:r>
          </a:p>
          <a:p>
            <a:pPr lvl="1"/>
            <a:r>
              <a:rPr lang="en-US" dirty="0" smtClean="0"/>
              <a:t>[1995] HCA 23</a:t>
            </a:r>
          </a:p>
          <a:p>
            <a:r>
              <a:rPr lang="en-US" dirty="0" smtClean="0"/>
              <a:t>Searching for references to standards</a:t>
            </a:r>
          </a:p>
          <a:p>
            <a:r>
              <a:rPr lang="en-US" dirty="0" err="1" smtClean="0"/>
              <a:t>Customisable</a:t>
            </a:r>
            <a:r>
              <a:rPr lang="en-US" dirty="0" smtClean="0"/>
              <a:t> to other search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Acts and sections</a:t>
            </a:r>
            <a:endParaRPr lang="en-US" dirty="0"/>
          </a:p>
        </p:txBody>
      </p:sp>
      <p:pic>
        <p:nvPicPr>
          <p:cNvPr id="4" name="Content Placeholder 3" descr="Screen Shot 2012-11-30 at 1.40.29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9" b="-202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Noteup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integration hypertext and information retrieval</a:t>
            </a:r>
          </a:p>
          <a:p>
            <a:r>
              <a:rPr lang="en-US" dirty="0" smtClean="0"/>
              <a:t>an </a:t>
            </a:r>
            <a:r>
              <a:rPr lang="en-US" dirty="0"/>
              <a:t>automatic search for cases, </a:t>
            </a:r>
            <a:r>
              <a:rPr lang="en-US" dirty="0" smtClean="0"/>
              <a:t>legislation</a:t>
            </a:r>
            <a:r>
              <a:rPr lang="en-US" dirty="0"/>
              <a:t>, and secondary materials that refer to </a:t>
            </a:r>
            <a:r>
              <a:rPr lang="en-US" dirty="0" smtClean="0"/>
              <a:t>a particular Act, section of an Act, or case </a:t>
            </a:r>
          </a:p>
          <a:p>
            <a:r>
              <a:rPr lang="en-US" dirty="0" smtClean="0"/>
              <a:t>basically, performs </a:t>
            </a:r>
            <a:r>
              <a:rPr lang="en-US" dirty="0"/>
              <a:t>a </a:t>
            </a:r>
            <a:r>
              <a:rPr lang="en-US" dirty="0" smtClean="0"/>
              <a:t>‘reverse </a:t>
            </a:r>
            <a:r>
              <a:rPr lang="en-US" dirty="0"/>
              <a:t>hypertext </a:t>
            </a:r>
            <a:r>
              <a:rPr lang="en-US" dirty="0" smtClean="0"/>
              <a:t>lookup’ </a:t>
            </a:r>
          </a:p>
          <a:p>
            <a:r>
              <a:rPr lang="en-US" dirty="0" smtClean="0"/>
              <a:t>every </a:t>
            </a:r>
            <a:r>
              <a:rPr lang="en-US" dirty="0"/>
              <a:t>section in an </a:t>
            </a:r>
            <a:r>
              <a:rPr lang="en-US" dirty="0" smtClean="0"/>
              <a:t>Act and case has </a:t>
            </a:r>
            <a:r>
              <a:rPr lang="en-US" dirty="0"/>
              <a:t>a </a:t>
            </a:r>
            <a:r>
              <a:rPr lang="en-US" dirty="0" smtClean="0"/>
              <a:t>‘</a:t>
            </a:r>
            <a:r>
              <a:rPr lang="en-US" dirty="0" err="1" smtClean="0"/>
              <a:t>Noteup</a:t>
            </a:r>
            <a:r>
              <a:rPr lang="en-US" dirty="0" smtClean="0"/>
              <a:t>’ </a:t>
            </a:r>
            <a:r>
              <a:rPr lang="en-US" dirty="0"/>
              <a:t>link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Noteup</a:t>
            </a:r>
            <a:r>
              <a:rPr lang="en-US" dirty="0" smtClean="0"/>
              <a:t> example: s13 Privacy Act</a:t>
            </a:r>
            <a:endParaRPr lang="en-US" dirty="0"/>
          </a:p>
        </p:txBody>
      </p:sp>
      <p:pic>
        <p:nvPicPr>
          <p:cNvPr id="4" name="Content Placeholder 3" descr="Screen Shot 2012-11-30 at 2.09.07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0" r="-762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5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AustLII’s</a:t>
            </a:r>
            <a:r>
              <a:rPr lang="en-US" dirty="0" smtClean="0"/>
              <a:t> origins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10 years experience in legal expert systems with own software (Mowbray) and experience in large-scale hypertexts and databases</a:t>
            </a:r>
          </a:p>
          <a:p>
            <a:r>
              <a:rPr lang="en-NZ" dirty="0" smtClean="0"/>
              <a:t>Frustration in not being able to obtain Australian cases and legislation for teaching or research</a:t>
            </a:r>
          </a:p>
          <a:p>
            <a:r>
              <a:rPr lang="en-NZ" dirty="0" smtClean="0"/>
              <a:t>Two </a:t>
            </a:r>
            <a:r>
              <a:rPr lang="en-NZ" dirty="0"/>
              <a:t>host Law schools (UNSW and UTS) </a:t>
            </a:r>
            <a:r>
              <a:rPr lang="en-NZ" dirty="0" smtClean="0"/>
              <a:t>valued as academic success (i) community </a:t>
            </a:r>
            <a:r>
              <a:rPr lang="en-NZ" dirty="0"/>
              <a:t>service  </a:t>
            </a:r>
            <a:r>
              <a:rPr lang="en-NZ" dirty="0" smtClean="0"/>
              <a:t>(ii) </a:t>
            </a:r>
            <a:r>
              <a:rPr lang="en-NZ" dirty="0"/>
              <a:t>‘social justice’ </a:t>
            </a:r>
            <a:r>
              <a:rPr lang="en-NZ" dirty="0" smtClean="0"/>
              <a:t>and (iii) novel forms of publication</a:t>
            </a:r>
          </a:p>
          <a:p>
            <a:r>
              <a:rPr lang="en-NZ" dirty="0" smtClean="0"/>
              <a:t>Both government and commercial legal publishers were unprepared for the web</a:t>
            </a:r>
          </a:p>
          <a:p>
            <a:pPr lvl="1"/>
            <a:r>
              <a:rPr lang="en-NZ" dirty="0" smtClean="0"/>
              <a:t>‘first mover advantage’</a:t>
            </a:r>
          </a:p>
          <a:p>
            <a:r>
              <a:rPr lang="en-NZ" dirty="0" smtClean="0"/>
              <a:t>1995: We obtained a $100,000 academic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8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Noteup</a:t>
            </a:r>
            <a:r>
              <a:rPr lang="en-US" dirty="0" smtClean="0"/>
              <a:t> example (2)</a:t>
            </a:r>
            <a:endParaRPr lang="en-US" dirty="0"/>
          </a:p>
        </p:txBody>
      </p:sp>
      <p:pic>
        <p:nvPicPr>
          <p:cNvPr id="4" name="Content Placeholder 3" descr="Screen Shot 2012-11-30 at 2.14.32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6" r="-978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Reliance on file systems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speed of access, pre-generate files</a:t>
            </a:r>
          </a:p>
          <a:p>
            <a:r>
              <a:rPr lang="en-US" dirty="0" smtClean="0"/>
              <a:t>use the file system as the ‘database’</a:t>
            </a:r>
          </a:p>
          <a:p>
            <a:r>
              <a:rPr lang="en-US" dirty="0" smtClean="0"/>
              <a:t>static and predictable web addresses</a:t>
            </a:r>
          </a:p>
          <a:p>
            <a:pPr lvl="1"/>
            <a:r>
              <a:rPr lang="en-US" dirty="0" smtClean="0"/>
              <a:t>[2012] HCA 18 -&gt; /au/cases/</a:t>
            </a:r>
            <a:r>
              <a:rPr lang="en-US" dirty="0" err="1" smtClean="0"/>
              <a:t>cth</a:t>
            </a:r>
            <a:r>
              <a:rPr lang="en-US" dirty="0" smtClean="0"/>
              <a:t>/HCA/2012/18.html</a:t>
            </a:r>
          </a:p>
          <a:p>
            <a:r>
              <a:rPr lang="en-US" dirty="0" smtClean="0"/>
              <a:t>use of open source where possible: Apache, Perl, </a:t>
            </a:r>
            <a:r>
              <a:rPr lang="en-US" dirty="0" err="1" smtClean="0"/>
              <a:t>gcc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An automated, international </a:t>
            </a:r>
            <a:r>
              <a:rPr lang="en-US" dirty="0" err="1" smtClean="0"/>
              <a:t>citator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“data mining” techniques: Automatic recognition of case names and citations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/>
              <a:t>WorldLII</a:t>
            </a:r>
            <a:r>
              <a:rPr lang="en-US" dirty="0"/>
              <a:t> and other data sources</a:t>
            </a:r>
          </a:p>
          <a:p>
            <a:r>
              <a:rPr lang="en-US" dirty="0" smtClean="0"/>
              <a:t>major problem: mined </a:t>
            </a:r>
            <a:r>
              <a:rPr lang="en-US" dirty="0"/>
              <a:t>citations may be incorrect or ambiguous (particularly in an international context)</a:t>
            </a:r>
          </a:p>
          <a:p>
            <a:r>
              <a:rPr lang="en-US" dirty="0"/>
              <a:t>c</a:t>
            </a:r>
            <a:r>
              <a:rPr lang="en-US" dirty="0" smtClean="0"/>
              <a:t>onflict </a:t>
            </a:r>
            <a:r>
              <a:rPr lang="en-US" dirty="0"/>
              <a:t>identification and correction facilities were developed to deal with this issue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facilities use information such as the country, jurisdiction, court and type of citation and rely on heuristic (statistical) techniques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err="1" smtClean="0"/>
              <a:t>Unmining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6" name="Picture 5" descr="unmine_process-20111010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9527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ambiguity</a:t>
            </a:r>
            <a:endParaRPr lang="en-US" dirty="0"/>
          </a:p>
        </p:txBody>
      </p:sp>
      <p:pic>
        <p:nvPicPr>
          <p:cNvPr id="4" name="Content Placeholder 3" descr="ambiguou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" r="-89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citation database example</a:t>
            </a:r>
            <a:endParaRPr lang="en-US" dirty="0"/>
          </a:p>
        </p:txBody>
      </p:sp>
      <p:pic>
        <p:nvPicPr>
          <p:cNvPr id="4" name="Content Placeholder 3" descr="1986_HCA_4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0" r="-1338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LawCite</a:t>
            </a:r>
            <a:r>
              <a:rPr lang="en-US" dirty="0" smtClean="0"/>
              <a:t> </a:t>
            </a:r>
            <a:r>
              <a:rPr lang="en-US" dirty="0" err="1" smtClean="0"/>
              <a:t>citator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LawCite</a:t>
            </a:r>
            <a:r>
              <a:rPr lang="en-US" dirty="0"/>
              <a:t> </a:t>
            </a:r>
            <a:r>
              <a:rPr lang="en-US" dirty="0" smtClean="0"/>
              <a:t>contains 4.2M </a:t>
            </a:r>
            <a:r>
              <a:rPr lang="en-US" dirty="0"/>
              <a:t>case / journal article citation entries</a:t>
            </a:r>
          </a:p>
          <a:p>
            <a:r>
              <a:rPr lang="en-US" dirty="0"/>
              <a:t>Free-access </a:t>
            </a:r>
            <a:r>
              <a:rPr lang="en-US" dirty="0" err="1"/>
              <a:t>citator</a:t>
            </a:r>
            <a:r>
              <a:rPr lang="en-US" dirty="0"/>
              <a:t> with global coverage</a:t>
            </a:r>
          </a:p>
          <a:p>
            <a:r>
              <a:rPr lang="en-US" dirty="0"/>
              <a:t>Automatically generated and maintained</a:t>
            </a:r>
          </a:p>
          <a:p>
            <a:r>
              <a:rPr lang="en-US" dirty="0"/>
              <a:t>Fully integrated with AustLII – ‘By Citation Frequency’</a:t>
            </a:r>
          </a:p>
          <a:p>
            <a:r>
              <a:rPr lang="en-US" dirty="0">
                <a:hlinkClick r:id="rId3"/>
              </a:rPr>
              <a:t>Markup tool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7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LawCite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Content Placeholder 3" descr="Screen Shot 2012-11-30 at 5.52.50 P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68" b="-1536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Replication &amp; backup</a:t>
            </a:r>
            <a:endParaRPr lang="en-US" dirty="0"/>
          </a:p>
        </p:txBody>
      </p:sp>
      <p:pic>
        <p:nvPicPr>
          <p:cNvPr id="8" name="Content Placeholder 7" descr="AustLII_architectur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9" r="-973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Simultaneous searching in multiple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SINO was developed </a:t>
            </a:r>
            <a:r>
              <a:rPr lang="en-US" dirty="0"/>
              <a:t>initially for English and has been extended to other western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extending SINO to handle UTF-8</a:t>
            </a:r>
          </a:p>
          <a:p>
            <a:r>
              <a:rPr lang="en-US" dirty="0"/>
              <a:t>SINO’s u16a representation</a:t>
            </a:r>
            <a:endParaRPr lang="en-US" dirty="0" smtClean="0"/>
          </a:p>
          <a:p>
            <a:pPr lvl="1"/>
            <a:r>
              <a:rPr lang="en-US" dirty="0"/>
              <a:t>Any non-ASCII UTF-8 character (</a:t>
            </a:r>
            <a:r>
              <a:rPr lang="en-US" dirty="0" err="1"/>
              <a:t>eg</a:t>
            </a:r>
            <a:r>
              <a:rPr lang="en-US" dirty="0"/>
              <a:t> Chinese, Korean) can be converted into an alpha-numeric (flat) representation </a:t>
            </a:r>
          </a:p>
          <a:p>
            <a:pPr lvl="2"/>
            <a:r>
              <a:rPr lang="en-US" dirty="0"/>
              <a:t>Hexadecimal form – 0 to 9 and A to F</a:t>
            </a:r>
          </a:p>
          <a:p>
            <a:pPr lvl="1"/>
            <a:r>
              <a:rPr lang="en-US" dirty="0"/>
              <a:t>Resulting form may be confused with numeric words in western languages</a:t>
            </a:r>
          </a:p>
          <a:p>
            <a:pPr lvl="2"/>
            <a:r>
              <a:rPr lang="en-US" dirty="0"/>
              <a:t>‘</a:t>
            </a:r>
            <a:r>
              <a:rPr lang="ja-JP" altLang="en-US" dirty="0"/>
              <a:t>春</a:t>
            </a:r>
            <a:r>
              <a:rPr lang="en-US" altLang="ja-JP" dirty="0"/>
              <a:t>’ is ‘6625’ in hexadecimal form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AustLII</a:t>
            </a:r>
            <a:r>
              <a:rPr lang="en-US" dirty="0"/>
              <a:t> does research to build ‘research infrastructure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</a:t>
            </a:fld>
            <a:endParaRPr lang="en-US"/>
          </a:p>
        </p:txBody>
      </p:sp>
      <p:pic>
        <p:nvPicPr>
          <p:cNvPr id="4" name="AustLII_advt.tiff" descr="/LIIs - ALL Others/WorldLII Papers:PPTs/JURISIN paper/AustLII_advt.tiff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3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SINO’s u16a representation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characters ‘u16a’ are added to any such representation to create a unique string</a:t>
            </a:r>
          </a:p>
          <a:p>
            <a:pPr lvl="1"/>
            <a:r>
              <a:rPr lang="en-US" dirty="0"/>
              <a:t>‘u16a’ is rare to non-existent in natural language</a:t>
            </a:r>
          </a:p>
          <a:p>
            <a:r>
              <a:rPr lang="en-US" dirty="0"/>
              <a:t>These u16a ‘shadow files’ are then used for SINO to search (as a proxy for the original)</a:t>
            </a:r>
          </a:p>
          <a:p>
            <a:pPr lvl="1"/>
            <a:r>
              <a:rPr lang="en-US" dirty="0"/>
              <a:t>text in the original language is presented to the user</a:t>
            </a:r>
          </a:p>
          <a:p>
            <a:r>
              <a:rPr lang="en-US" dirty="0"/>
              <a:t>Example: bankrupt* or </a:t>
            </a:r>
            <a:r>
              <a:rPr lang="en-US" dirty="0" err="1"/>
              <a:t>insolven</a:t>
            </a:r>
            <a:r>
              <a:rPr lang="en-US" dirty="0"/>
              <a:t>* or </a:t>
            </a:r>
            <a:r>
              <a:rPr lang="en-US" dirty="0" err="1"/>
              <a:t>การล้มละลาย</a:t>
            </a:r>
            <a:r>
              <a:rPr lang="en-US" dirty="0"/>
              <a:t> or </a:t>
            </a:r>
            <a:r>
              <a:rPr lang="en-US" dirty="0" err="1"/>
              <a:t>kepailitan</a:t>
            </a:r>
            <a:r>
              <a:rPr lang="en-US" dirty="0"/>
              <a:t> or </a:t>
            </a:r>
            <a:r>
              <a:rPr lang="en-US" dirty="0" err="1"/>
              <a:t>pailit</a:t>
            </a:r>
            <a:r>
              <a:rPr lang="en-US" dirty="0"/>
              <a:t> or 破產 or 破产 or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 smtClean="0"/>
              <a:t>sản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English, Thai, Chinese, Indonesian</a:t>
            </a:r>
            <a:endParaRPr lang="en-US" dirty="0"/>
          </a:p>
        </p:txBody>
      </p:sp>
      <p:pic>
        <p:nvPicPr>
          <p:cNvPr id="4" name="Content Placeholder 3" descr="Screen Shot 2012-11-30 at 12.57.28 P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2" b="-194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Point-in-time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consider what a piece of legislation stated at some point in the past and to navigate legislation historically</a:t>
            </a:r>
          </a:p>
          <a:p>
            <a:r>
              <a:rPr lang="en-US" dirty="0" smtClean="0"/>
              <a:t>multi-jurisdictional in nature</a:t>
            </a:r>
          </a:p>
          <a:p>
            <a:r>
              <a:rPr lang="en-US" dirty="0"/>
              <a:t>automated approach</a:t>
            </a:r>
          </a:p>
          <a:p>
            <a:r>
              <a:rPr lang="en-US" dirty="0" smtClean="0"/>
              <a:t>variety of data formats – some are XML documents; others are just Word documents</a:t>
            </a:r>
          </a:p>
          <a:p>
            <a:r>
              <a:rPr lang="en-US" dirty="0" smtClean="0"/>
              <a:t>quality of data varies between jurisdictions</a:t>
            </a:r>
          </a:p>
          <a:p>
            <a:r>
              <a:rPr lang="en-US" dirty="0" smtClean="0"/>
              <a:t>challenge: uniform and consistent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Point-in-time legislation - Versions</a:t>
            </a:r>
            <a:endParaRPr lang="en-US" dirty="0"/>
          </a:p>
        </p:txBody>
      </p:sp>
      <p:pic>
        <p:nvPicPr>
          <p:cNvPr id="10" name="Content Placeholder 9" descr="Screen Shot 2012-11-30 at 8.56.53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7" r="-755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Point-in-time legislation – compare versions</a:t>
            </a:r>
            <a:endParaRPr lang="en-US" dirty="0"/>
          </a:p>
        </p:txBody>
      </p:sp>
      <p:pic>
        <p:nvPicPr>
          <p:cNvPr id="6" name="Content Placeholder 5" descr="Screen Shot 2012-11-30 at 8.56.18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-62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Lower quality data </a:t>
            </a:r>
            <a:endParaRPr lang="en-US" dirty="0"/>
          </a:p>
        </p:txBody>
      </p:sp>
      <p:pic>
        <p:nvPicPr>
          <p:cNvPr id="4" name="Content Placeholder 3" descr="Screen Shot 2012-11-30 at 9.21.53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4" b="-1520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versions</a:t>
            </a:r>
            <a:endParaRPr lang="en-US" dirty="0"/>
          </a:p>
        </p:txBody>
      </p:sp>
      <p:pic>
        <p:nvPicPr>
          <p:cNvPr id="4" name="Content Placeholder 3" descr="Screen Shot 2012-11-30 at 9.13.32 A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05" b="-2270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Subject-specific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</a:t>
            </a:r>
            <a:r>
              <a:rPr lang="en-US" dirty="0"/>
              <a:t>: How can LIIs create subject-oriented resources economically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AustLII’s</a:t>
            </a:r>
            <a:r>
              <a:rPr lang="en-US" dirty="0" smtClean="0"/>
              <a:t> method of </a:t>
            </a:r>
            <a:r>
              <a:rPr lang="en-US" dirty="0"/>
              <a:t>creating subject-oriented ‘Libraries’ by semi-automated </a:t>
            </a:r>
            <a:r>
              <a:rPr lang="en-US" dirty="0" smtClean="0"/>
              <a:t>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all </a:t>
            </a:r>
            <a:r>
              <a:rPr lang="en-US" dirty="0"/>
              <a:t>relevant specialist </a:t>
            </a:r>
            <a:r>
              <a:rPr lang="en-US" dirty="0" smtClean="0"/>
              <a:t>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Editor </a:t>
            </a:r>
            <a:r>
              <a:rPr lang="en-US" dirty="0"/>
              <a:t>develops </a:t>
            </a:r>
            <a:r>
              <a:rPr lang="en-US" b="1" dirty="0" smtClean="0"/>
              <a:t>search</a:t>
            </a:r>
            <a:r>
              <a:rPr lang="en-US" dirty="0" smtClean="0"/>
              <a:t> </a:t>
            </a:r>
            <a:r>
              <a:rPr lang="en-US" dirty="0"/>
              <a:t>of remaining DBs </a:t>
            </a:r>
            <a:r>
              <a:rPr lang="en-US" dirty="0" smtClean="0"/>
              <a:t>for subject, and  </a:t>
            </a:r>
            <a:r>
              <a:rPr lang="en-US" dirty="0"/>
              <a:t>decides what </a:t>
            </a:r>
            <a:r>
              <a:rPr lang="en-US" b="1" dirty="0"/>
              <a:t>percentage</a:t>
            </a:r>
            <a:r>
              <a:rPr lang="en-US" dirty="0"/>
              <a:t> of results are sufficiently relevant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Concordance created of that % of results =&gt; </a:t>
            </a:r>
            <a:r>
              <a:rPr lang="en-US" b="1" dirty="0"/>
              <a:t>virtual database</a:t>
            </a:r>
            <a:r>
              <a:rPr lang="en-US" dirty="0"/>
              <a:t> for inclusion in Library.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re-run, with same % of results used for concordance, </a:t>
            </a:r>
            <a:r>
              <a:rPr lang="en-US" dirty="0" smtClean="0"/>
              <a:t>for automatic </a:t>
            </a:r>
            <a:r>
              <a:rPr lang="en-US" b="1" dirty="0"/>
              <a:t>updates</a:t>
            </a:r>
            <a:r>
              <a:rPr lang="en-US" dirty="0"/>
              <a:t> of virtual </a:t>
            </a:r>
            <a:r>
              <a:rPr lang="en-US" dirty="0" smtClean="0"/>
              <a:t>DB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Law Library</a:t>
            </a:r>
            <a:endParaRPr lang="en-US" dirty="0"/>
          </a:p>
        </p:txBody>
      </p:sp>
      <p:pic>
        <p:nvPicPr>
          <p:cNvPr id="4" name="Content Placeholder 3" descr="Screen Shot 2012-11-30 at 5.42.04 P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91" r="-3899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key future technologies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/>
              <a:t>Using legal dictionaries to automate cross-language </a:t>
            </a:r>
            <a:r>
              <a:rPr lang="en-NZ" dirty="0" smtClean="0"/>
              <a:t>searching</a:t>
            </a:r>
            <a:endParaRPr lang="en-AU" dirty="0"/>
          </a:p>
          <a:p>
            <a:pPr lvl="0"/>
            <a:r>
              <a:rPr lang="en-NZ" dirty="0"/>
              <a:t>Searching without </a:t>
            </a:r>
            <a:r>
              <a:rPr lang="en-NZ" dirty="0" smtClean="0"/>
              <a:t>users anticipating </a:t>
            </a:r>
            <a:r>
              <a:rPr lang="en-NZ" dirty="0"/>
              <a:t>text </a:t>
            </a:r>
            <a:r>
              <a:rPr lang="en-NZ" dirty="0" smtClean="0"/>
              <a:t>occurrence</a:t>
            </a:r>
          </a:p>
          <a:p>
            <a:pPr lvl="1"/>
            <a:r>
              <a:rPr lang="en-AU" dirty="0" smtClean="0"/>
              <a:t>using citation patterns to find similar documents</a:t>
            </a:r>
          </a:p>
          <a:p>
            <a:pPr lvl="1"/>
            <a:r>
              <a:rPr lang="en-AU" dirty="0" smtClean="0"/>
              <a:t>using search logs to create ‘best’ search</a:t>
            </a:r>
            <a:endParaRPr lang="en-AU" dirty="0"/>
          </a:p>
          <a:p>
            <a:pPr lvl="0"/>
            <a:r>
              <a:rPr lang="en-NZ" dirty="0"/>
              <a:t>Crowd-sourcing, suitable for an authoritative law </a:t>
            </a:r>
            <a:r>
              <a:rPr lang="en-NZ" dirty="0" smtClean="0"/>
              <a:t>site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AustLII</a:t>
            </a:r>
            <a:r>
              <a:rPr lang="en-US" dirty="0" smtClean="0"/>
              <a:t> in 2012: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Completely free and anonymous access to all</a:t>
            </a:r>
            <a:endParaRPr lang="en-US" dirty="0"/>
          </a:p>
          <a:p>
            <a:r>
              <a:rPr lang="en-US" dirty="0" smtClean="0"/>
              <a:t>530 Australian &amp; NZ databases</a:t>
            </a:r>
          </a:p>
          <a:p>
            <a:pPr lvl="1"/>
            <a:r>
              <a:rPr lang="en-US" dirty="0" smtClean="0"/>
              <a:t>New one every 2 weeks since 1995</a:t>
            </a:r>
          </a:p>
          <a:p>
            <a:r>
              <a:rPr lang="en-US" dirty="0" smtClean="0"/>
              <a:t>Over 600,000 page accesses per day</a:t>
            </a:r>
          </a:p>
          <a:p>
            <a:pPr lvl="1"/>
            <a:r>
              <a:rPr lang="en-US" dirty="0" smtClean="0"/>
              <a:t>Dominant online provider in Australasia</a:t>
            </a:r>
          </a:p>
          <a:p>
            <a:r>
              <a:rPr lang="en-US" dirty="0" smtClean="0"/>
              <a:t>2.275 Million </a:t>
            </a:r>
            <a:r>
              <a:rPr lang="en-US" dirty="0" smtClean="0"/>
              <a:t>searchable &amp; interlinked </a:t>
            </a:r>
            <a:r>
              <a:rPr lang="en-US" dirty="0" smtClean="0"/>
              <a:t>documents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staff of about 10 people (equivalent full-time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Go8/ATN (15 U) study of ‘research impact’ over last 10 years found </a:t>
            </a:r>
            <a:r>
              <a:rPr lang="en-US" dirty="0" err="1" smtClean="0"/>
              <a:t>AustLII</a:t>
            </a:r>
            <a:r>
              <a:rPr lang="en-US" dirty="0" smtClean="0"/>
              <a:t> had greatest ‘social impact’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AustLII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does research to build ‘research infrastructure’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1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–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 descr="AustLII_front.tif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2" r="-6762"/>
          <a:stretch>
            <a:fillRect/>
          </a:stretch>
        </p:blipFill>
        <p:spPr>
          <a:xfrm>
            <a:off x="0" y="584904"/>
            <a:ext cx="8504238" cy="5514271"/>
          </a:xfrm>
        </p:spPr>
      </p:pic>
    </p:spTree>
    <p:extLst>
      <p:ext uri="{BB962C8B-B14F-4D97-AF65-F5344CB8AC3E}">
        <p14:creationId xmlns:p14="http://schemas.microsoft.com/office/powerpoint/2010/main" val="224354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AustLII</a:t>
            </a:r>
            <a:r>
              <a:rPr lang="en-US" dirty="0" smtClean="0"/>
              <a:t> international projects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2000, </a:t>
            </a:r>
            <a:r>
              <a:rPr lang="en-US" dirty="0" err="1" smtClean="0"/>
              <a:t>AustLII</a:t>
            </a:r>
            <a:r>
              <a:rPr lang="en-US" dirty="0" smtClean="0"/>
              <a:t> has been asked to help built new LIIs internationally, including: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49819"/>
              </p:ext>
            </p:extLst>
          </p:nvPr>
        </p:nvGraphicFramePr>
        <p:xfrm>
          <a:off x="846167" y="2587543"/>
          <a:ext cx="735161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538"/>
                <a:gridCol w="3933378"/>
                <a:gridCol w="9676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BAILII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</a:t>
                      </a:r>
                      <a:r>
                        <a:rPr lang="en-US" sz="2000" baseline="0" dirty="0" smtClean="0"/>
                        <a:t> &amp; Ireland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PacLII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Pacific</a:t>
                      </a:r>
                      <a:r>
                        <a:rPr lang="en-US" sz="2000" baseline="0" dirty="0" smtClean="0"/>
                        <a:t> Islands (17 countries)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HKLII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Hong Kong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NZLII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Zealand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SAFLII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 &amp; E Africa (10  countries)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LII of India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India (36 jurisdictions)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LiberLII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Liberia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9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AustLII</a:t>
            </a:r>
            <a:r>
              <a:rPr lang="en-US" dirty="0" smtClean="0"/>
              <a:t> operates 3 international portals </a:t>
            </a:r>
            <a:br>
              <a:rPr lang="en-US" dirty="0" smtClean="0"/>
            </a:br>
            <a:r>
              <a:rPr lang="en-US" dirty="0" smtClean="0"/>
              <a:t>in cooperation with 12 other LIIs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45FA-6A6D-3441-BAC1-99A1FA977804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 descr="portals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807" r="-177807"/>
          <a:stretch>
            <a:fillRect/>
          </a:stretch>
        </p:blipFill>
        <p:spPr>
          <a:xfrm>
            <a:off x="-3016950" y="1467697"/>
            <a:ext cx="8283218" cy="4721455"/>
          </a:xfrm>
        </p:spPr>
      </p:pic>
      <p:sp>
        <p:nvSpPr>
          <p:cNvPr id="6" name="TextBox 5"/>
          <p:cNvSpPr txBox="1"/>
          <p:nvPr/>
        </p:nvSpPr>
        <p:spPr>
          <a:xfrm>
            <a:off x="2047323" y="1726058"/>
            <a:ext cx="70966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Asian Legal Information Institute  (</a:t>
            </a:r>
            <a:r>
              <a:rPr lang="en-US" b="1" dirty="0" err="1" smtClean="0"/>
              <a:t>AsianLII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300 Databases from 28 Asian countries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Commonwealth Legal Information Institute (</a:t>
            </a:r>
            <a:r>
              <a:rPr lang="en-US" b="1" dirty="0" err="1" smtClean="0"/>
              <a:t>CommonLII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905 Databases from 56 common law countries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World Legal Information Institute (</a:t>
            </a:r>
            <a:r>
              <a:rPr lang="en-US" b="1" dirty="0" err="1" smtClean="0"/>
              <a:t>WorldLII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1255 Databases from all 15 collaborating LIIs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2317</TotalTime>
  <Words>2590</Words>
  <Application>Microsoft Macintosh PowerPoint</Application>
  <PresentationFormat>On-screen Show (4:3)</PresentationFormat>
  <Paragraphs>384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Civic</vt:lpstr>
      <vt:lpstr>Policies and technologies in development of free access to legal information AustLII’s experience, 1992-2012</vt:lpstr>
      <vt:lpstr>20 years ago</vt:lpstr>
      <vt:lpstr>What would you have predicted about the web and access to law?</vt:lpstr>
      <vt:lpstr>AustLII’s origins</vt:lpstr>
      <vt:lpstr>AustLII does research to build ‘research infrastructure’</vt:lpstr>
      <vt:lpstr>AustLII in 2012: Snapshot</vt:lpstr>
      <vt:lpstr>PowerPoint Presentation</vt:lpstr>
      <vt:lpstr>AustLII international projects</vt:lpstr>
      <vt:lpstr>AustLII operates 3 international portals  in cooperation with 12 other LIIs</vt:lpstr>
      <vt:lpstr>[A]    10 Key policy elements in the development of AustLII </vt:lpstr>
      <vt:lpstr>1 Insistence on the right to republish</vt:lpstr>
      <vt:lpstr>AustLII’s ‘obligations of official sources’ (1995)</vt:lpstr>
      <vt:lpstr>The right to republish, internationally</vt:lpstr>
      <vt:lpstr>2 No ‘value adding’ differentiation</vt:lpstr>
      <vt:lpstr>3. Automation for sustainability</vt:lpstr>
      <vt:lpstr>4 Collaborations with data sources</vt:lpstr>
      <vt:lpstr>5 An expansive view of content</vt:lpstr>
      <vt:lpstr>‘Vertical’ comprehensiveness:  ‘Colonial Legal History Library’</vt:lpstr>
      <vt:lpstr>2.275 Million searchable documents  by 4 main content types</vt:lpstr>
      <vt:lpstr>145M page accesses in 2012 by 4 main content types</vt:lpstr>
      <vt:lpstr>Demonstration search over AustLII</vt:lpstr>
      <vt:lpstr>6 Serve all audiences</vt:lpstr>
      <vt:lpstr>Commercial sector = 45% of identifiable users</vt:lpstr>
      <vt:lpstr>7 Independence </vt:lpstr>
      <vt:lpstr>A$1,080,000 contributions  to AustLII in 2012, by sector </vt:lpstr>
      <vt:lpstr>$976,000 competitive grants  to AustLII (2012)</vt:lpstr>
      <vt:lpstr>8 The platform comes first </vt:lpstr>
      <vt:lpstr>9 Help, and collaborate with, other LIIs </vt:lpstr>
      <vt:lpstr>20 LIIs at the ‘Law via Internet’ annual meeting and Conference, Hong Kong 2011</vt:lpstr>
      <vt:lpstr>AustLII collaborates with twelve other LIIs to provide  the portals AsianLII, CommonLII and WorldLII</vt:lpstr>
      <vt:lpstr>10 A publisher, not a repository</vt:lpstr>
      <vt:lpstr>[B]  AustLII’s technology policies</vt:lpstr>
      <vt:lpstr>1. Large scale automated hypertext</vt:lpstr>
      <vt:lpstr>Example: [2011] QCA 288</vt:lpstr>
      <vt:lpstr>2. A search engine that scales up</vt:lpstr>
      <vt:lpstr>Autosearch</vt:lpstr>
      <vt:lpstr>Search for Acts and sections</vt:lpstr>
      <vt:lpstr>‘Noteup’</vt:lpstr>
      <vt:lpstr>Noteup example: s13 Privacy Act</vt:lpstr>
      <vt:lpstr>Noteup example (2)</vt:lpstr>
      <vt:lpstr>3. Reliance on file systems etc</vt:lpstr>
      <vt:lpstr>4. An automated, international citator</vt:lpstr>
      <vt:lpstr>Unmining process</vt:lpstr>
      <vt:lpstr>Handling ambiguity</vt:lpstr>
      <vt:lpstr>XML citation database example</vt:lpstr>
      <vt:lpstr>LawCite citator</vt:lpstr>
      <vt:lpstr>LawCite example</vt:lpstr>
      <vt:lpstr>5. Replication &amp; backup</vt:lpstr>
      <vt:lpstr>6. Simultaneous searching in multiple languages</vt:lpstr>
      <vt:lpstr>SINO’s u16a representation (2)</vt:lpstr>
      <vt:lpstr>Example: English, Thai, Chinese, Indonesian</vt:lpstr>
      <vt:lpstr>7. Point-in-time legislation</vt:lpstr>
      <vt:lpstr>Point-in-time legislation - Versions</vt:lpstr>
      <vt:lpstr>Point-in-time legislation – compare versions</vt:lpstr>
      <vt:lpstr>Example 2: Lower quality data </vt:lpstr>
      <vt:lpstr>Compare versions</vt:lpstr>
      <vt:lpstr>8. Subject-specific libraries</vt:lpstr>
      <vt:lpstr>Indigenous Law Library</vt:lpstr>
      <vt:lpstr>Likely key future technologies </vt:lpstr>
      <vt:lpstr>Thank you – Questions?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Policies and technologies in development of free access to legal information AustLII’s experience, 1992-2012 </dc:title>
  <dc:creator>Graham Greenleaf</dc:creator>
  <cp:lastModifiedBy>Graham Greenleaf</cp:lastModifiedBy>
  <cp:revision>335</cp:revision>
  <cp:lastPrinted>2012-11-30T23:49:21Z</cp:lastPrinted>
  <dcterms:created xsi:type="dcterms:W3CDTF">2012-11-09T08:43:28Z</dcterms:created>
  <dcterms:modified xsi:type="dcterms:W3CDTF">2012-12-01T00:20:53Z</dcterms:modified>
</cp:coreProperties>
</file>